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0"/>
  </p:normalViewPr>
  <p:slideViewPr>
    <p:cSldViewPr snapToGrid="0">
      <p:cViewPr varScale="1">
        <p:scale>
          <a:sx n="120" d="100"/>
          <a:sy n="120" d="100"/>
        </p:scale>
        <p:origin x="2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Book4"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4"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4"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Nfl Concussions 2015-2022</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Sheet2!$B$1</c:f>
              <c:strCache>
                <c:ptCount val="1"/>
                <c:pt idx="0">
                  <c:v>Pre and Post</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25400">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numRef>
              <c:f>Sheet2!$A$2:$A$8</c:f>
              <c:numCache>
                <c:formatCode>General</c:formatCode>
                <c:ptCount val="7"/>
                <c:pt idx="0">
                  <c:v>2015</c:v>
                </c:pt>
                <c:pt idx="1">
                  <c:v>2016</c:v>
                </c:pt>
                <c:pt idx="2">
                  <c:v>2017</c:v>
                </c:pt>
                <c:pt idx="3">
                  <c:v>2018</c:v>
                </c:pt>
                <c:pt idx="4">
                  <c:v>2019</c:v>
                </c:pt>
                <c:pt idx="5">
                  <c:v>2021</c:v>
                </c:pt>
                <c:pt idx="6">
                  <c:v>2022</c:v>
                </c:pt>
              </c:numCache>
            </c:numRef>
          </c:cat>
          <c:val>
            <c:numRef>
              <c:f>Sheet2!$B$2:$B$8</c:f>
              <c:numCache>
                <c:formatCode>General</c:formatCode>
                <c:ptCount val="7"/>
                <c:pt idx="0">
                  <c:v>97</c:v>
                </c:pt>
                <c:pt idx="1">
                  <c:v>83</c:v>
                </c:pt>
                <c:pt idx="2">
                  <c:v>94</c:v>
                </c:pt>
                <c:pt idx="3">
                  <c:v>81</c:v>
                </c:pt>
                <c:pt idx="4">
                  <c:v>81</c:v>
                </c:pt>
                <c:pt idx="5">
                  <c:v>57</c:v>
                </c:pt>
                <c:pt idx="6">
                  <c:v>53</c:v>
                </c:pt>
              </c:numCache>
            </c:numRef>
          </c:val>
          <c:extLst>
            <c:ext xmlns:c16="http://schemas.microsoft.com/office/drawing/2014/chart" uri="{C3380CC4-5D6E-409C-BE32-E72D297353CC}">
              <c16:uniqueId val="{00000000-A0CF-074F-BD9D-C024E90D67AD}"/>
            </c:ext>
          </c:extLst>
        </c:ser>
        <c:ser>
          <c:idx val="1"/>
          <c:order val="1"/>
          <c:tx>
            <c:strRef>
              <c:f>Sheet2!$C$1</c:f>
              <c:strCache>
                <c:ptCount val="1"/>
                <c:pt idx="0">
                  <c:v>Reg</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25400">
              <a:noFill/>
            </a:ln>
            <a:effectLst>
              <a:glow rad="127000">
                <a:schemeClr val="bg1"/>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numRef>
              <c:f>Sheet2!$A$2:$A$8</c:f>
              <c:numCache>
                <c:formatCode>General</c:formatCode>
                <c:ptCount val="7"/>
                <c:pt idx="0">
                  <c:v>2015</c:v>
                </c:pt>
                <c:pt idx="1">
                  <c:v>2016</c:v>
                </c:pt>
                <c:pt idx="2">
                  <c:v>2017</c:v>
                </c:pt>
                <c:pt idx="3">
                  <c:v>2018</c:v>
                </c:pt>
                <c:pt idx="4">
                  <c:v>2019</c:v>
                </c:pt>
                <c:pt idx="5">
                  <c:v>2021</c:v>
                </c:pt>
                <c:pt idx="6">
                  <c:v>2022</c:v>
                </c:pt>
              </c:numCache>
            </c:numRef>
          </c:cat>
          <c:val>
            <c:numRef>
              <c:f>Sheet2!$C$2:$C$8</c:f>
              <c:numCache>
                <c:formatCode>General</c:formatCode>
                <c:ptCount val="7"/>
                <c:pt idx="0">
                  <c:v>192</c:v>
                </c:pt>
                <c:pt idx="1">
                  <c:v>172</c:v>
                </c:pt>
                <c:pt idx="2">
                  <c:v>190</c:v>
                </c:pt>
                <c:pt idx="3">
                  <c:v>135</c:v>
                </c:pt>
                <c:pt idx="4">
                  <c:v>145</c:v>
                </c:pt>
                <c:pt idx="5">
                  <c:v>135</c:v>
                </c:pt>
                <c:pt idx="6">
                  <c:v>161</c:v>
                </c:pt>
              </c:numCache>
            </c:numRef>
          </c:val>
          <c:extLst>
            <c:ext xmlns:c16="http://schemas.microsoft.com/office/drawing/2014/chart" uri="{C3380CC4-5D6E-409C-BE32-E72D297353CC}">
              <c16:uniqueId val="{00000001-A0CF-074F-BD9D-C024E90D67AD}"/>
            </c:ext>
          </c:extLst>
        </c:ser>
        <c:dLbls>
          <c:showLegendKey val="0"/>
          <c:showVal val="0"/>
          <c:showCatName val="0"/>
          <c:showSerName val="0"/>
          <c:showPercent val="0"/>
          <c:showBubbleSize val="0"/>
        </c:dLbls>
        <c:gapWidth val="100"/>
        <c:axId val="2021085615"/>
        <c:axId val="2021265647"/>
      </c:barChart>
      <c:catAx>
        <c:axId val="2021085615"/>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21265647"/>
        <c:crosses val="autoZero"/>
        <c:auto val="1"/>
        <c:lblAlgn val="ctr"/>
        <c:lblOffset val="100"/>
        <c:noMultiLvlLbl val="0"/>
      </c:catAx>
      <c:valAx>
        <c:axId val="2021265647"/>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 of</a:t>
                </a:r>
                <a:r>
                  <a:rPr lang="en-US" baseline="0"/>
                  <a:t> Concussions</a:t>
                </a:r>
                <a:endParaRPr lang="en-US"/>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2108561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Total NFL Concussions in all seasons  2015-2022</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stacked"/>
        <c:varyColors val="0"/>
        <c:ser>
          <c:idx val="0"/>
          <c:order val="0"/>
          <c:tx>
            <c:strRef>
              <c:f>Sheet2!$B$1</c:f>
              <c:strCache>
                <c:ptCount val="1"/>
                <c:pt idx="0">
                  <c:v>Pre and Post</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Sheet2!$A$2:$A$8</c:f>
              <c:numCache>
                <c:formatCode>General</c:formatCode>
                <c:ptCount val="7"/>
                <c:pt idx="0">
                  <c:v>2015</c:v>
                </c:pt>
                <c:pt idx="1">
                  <c:v>2016</c:v>
                </c:pt>
                <c:pt idx="2">
                  <c:v>2017</c:v>
                </c:pt>
                <c:pt idx="3">
                  <c:v>2018</c:v>
                </c:pt>
                <c:pt idx="4">
                  <c:v>2019</c:v>
                </c:pt>
                <c:pt idx="5">
                  <c:v>2021</c:v>
                </c:pt>
                <c:pt idx="6">
                  <c:v>2022</c:v>
                </c:pt>
              </c:numCache>
            </c:numRef>
          </c:cat>
          <c:val>
            <c:numRef>
              <c:f>Sheet2!$B$2:$B$8</c:f>
              <c:numCache>
                <c:formatCode>General</c:formatCode>
                <c:ptCount val="7"/>
                <c:pt idx="0">
                  <c:v>97</c:v>
                </c:pt>
                <c:pt idx="1">
                  <c:v>83</c:v>
                </c:pt>
                <c:pt idx="2">
                  <c:v>94</c:v>
                </c:pt>
                <c:pt idx="3">
                  <c:v>81</c:v>
                </c:pt>
                <c:pt idx="4">
                  <c:v>81</c:v>
                </c:pt>
                <c:pt idx="5">
                  <c:v>57</c:v>
                </c:pt>
                <c:pt idx="6">
                  <c:v>53</c:v>
                </c:pt>
              </c:numCache>
            </c:numRef>
          </c:val>
          <c:extLst>
            <c:ext xmlns:c16="http://schemas.microsoft.com/office/drawing/2014/chart" uri="{C3380CC4-5D6E-409C-BE32-E72D297353CC}">
              <c16:uniqueId val="{00000000-60F9-5E41-BE88-8E8206A86187}"/>
            </c:ext>
          </c:extLst>
        </c:ser>
        <c:ser>
          <c:idx val="1"/>
          <c:order val="1"/>
          <c:tx>
            <c:strRef>
              <c:f>Sheet2!$C$1</c:f>
              <c:strCache>
                <c:ptCount val="1"/>
                <c:pt idx="0">
                  <c:v>Reg</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Sheet2!$A$2:$A$8</c:f>
              <c:numCache>
                <c:formatCode>General</c:formatCode>
                <c:ptCount val="7"/>
                <c:pt idx="0">
                  <c:v>2015</c:v>
                </c:pt>
                <c:pt idx="1">
                  <c:v>2016</c:v>
                </c:pt>
                <c:pt idx="2">
                  <c:v>2017</c:v>
                </c:pt>
                <c:pt idx="3">
                  <c:v>2018</c:v>
                </c:pt>
                <c:pt idx="4">
                  <c:v>2019</c:v>
                </c:pt>
                <c:pt idx="5">
                  <c:v>2021</c:v>
                </c:pt>
                <c:pt idx="6">
                  <c:v>2022</c:v>
                </c:pt>
              </c:numCache>
            </c:numRef>
          </c:cat>
          <c:val>
            <c:numRef>
              <c:f>Sheet2!$C$2:$C$8</c:f>
              <c:numCache>
                <c:formatCode>General</c:formatCode>
                <c:ptCount val="7"/>
                <c:pt idx="0">
                  <c:v>192</c:v>
                </c:pt>
                <c:pt idx="1">
                  <c:v>172</c:v>
                </c:pt>
                <c:pt idx="2">
                  <c:v>190</c:v>
                </c:pt>
                <c:pt idx="3">
                  <c:v>135</c:v>
                </c:pt>
                <c:pt idx="4">
                  <c:v>145</c:v>
                </c:pt>
                <c:pt idx="5">
                  <c:v>135</c:v>
                </c:pt>
                <c:pt idx="6">
                  <c:v>161</c:v>
                </c:pt>
              </c:numCache>
            </c:numRef>
          </c:val>
          <c:extLst>
            <c:ext xmlns:c16="http://schemas.microsoft.com/office/drawing/2014/chart" uri="{C3380CC4-5D6E-409C-BE32-E72D297353CC}">
              <c16:uniqueId val="{00000001-60F9-5E41-BE88-8E8206A86187}"/>
            </c:ext>
          </c:extLst>
        </c:ser>
        <c:dLbls>
          <c:showLegendKey val="0"/>
          <c:showVal val="0"/>
          <c:showCatName val="0"/>
          <c:showSerName val="0"/>
          <c:showPercent val="0"/>
          <c:showBubbleSize val="0"/>
        </c:dLbls>
        <c:gapWidth val="150"/>
        <c:overlap val="100"/>
        <c:axId val="2038476815"/>
        <c:axId val="2039401055"/>
      </c:barChart>
      <c:catAx>
        <c:axId val="2038476815"/>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39401055"/>
        <c:crosses val="autoZero"/>
        <c:auto val="1"/>
        <c:lblAlgn val="ctr"/>
        <c:lblOffset val="100"/>
        <c:noMultiLvlLbl val="0"/>
      </c:catAx>
      <c:valAx>
        <c:axId val="2039401055"/>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 of Concussions</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3847681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Concusison</a:t>
            </a:r>
            <a:r>
              <a:rPr lang="en-US" baseline="0"/>
              <a:t> trend (2015-2022)</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scatterChart>
        <c:scatterStyle val="lineMarker"/>
        <c:varyColors val="0"/>
        <c:ser>
          <c:idx val="0"/>
          <c:order val="0"/>
          <c:tx>
            <c:strRef>
              <c:f>Sheet2!$B$1</c:f>
              <c:strCache>
                <c:ptCount val="1"/>
                <c:pt idx="0">
                  <c:v>Pre and Post</c:v>
                </c:pt>
              </c:strCache>
            </c:strRef>
          </c:tx>
          <c:spPr>
            <a:ln w="25400" cap="rnd">
              <a:no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cap="rnd">
                <a:solidFill>
                  <a:schemeClr val="accent1"/>
                </a:solidFill>
                <a:round/>
              </a:ln>
              <a:effectLst>
                <a:outerShdw blurRad="57150" dist="19050" dir="5400000" algn="ctr" rotWithShape="0">
                  <a:srgbClr val="000000">
                    <a:alpha val="63000"/>
                  </a:srgbClr>
                </a:outerShdw>
              </a:effectLst>
            </c:spPr>
          </c:marker>
          <c:xVal>
            <c:numRef>
              <c:f>Sheet2!$A$2:$A$8</c:f>
              <c:numCache>
                <c:formatCode>General</c:formatCode>
                <c:ptCount val="7"/>
                <c:pt idx="0">
                  <c:v>2015</c:v>
                </c:pt>
                <c:pt idx="1">
                  <c:v>2016</c:v>
                </c:pt>
                <c:pt idx="2">
                  <c:v>2017</c:v>
                </c:pt>
                <c:pt idx="3">
                  <c:v>2018</c:v>
                </c:pt>
                <c:pt idx="4">
                  <c:v>2019</c:v>
                </c:pt>
                <c:pt idx="5">
                  <c:v>2021</c:v>
                </c:pt>
                <c:pt idx="6">
                  <c:v>2022</c:v>
                </c:pt>
              </c:numCache>
            </c:numRef>
          </c:xVal>
          <c:yVal>
            <c:numRef>
              <c:f>Sheet2!$B$2:$B$8</c:f>
              <c:numCache>
                <c:formatCode>General</c:formatCode>
                <c:ptCount val="7"/>
                <c:pt idx="0">
                  <c:v>97</c:v>
                </c:pt>
                <c:pt idx="1">
                  <c:v>83</c:v>
                </c:pt>
                <c:pt idx="2">
                  <c:v>94</c:v>
                </c:pt>
                <c:pt idx="3">
                  <c:v>81</c:v>
                </c:pt>
                <c:pt idx="4">
                  <c:v>81</c:v>
                </c:pt>
                <c:pt idx="5">
                  <c:v>57</c:v>
                </c:pt>
                <c:pt idx="6">
                  <c:v>53</c:v>
                </c:pt>
              </c:numCache>
            </c:numRef>
          </c:yVal>
          <c:smooth val="0"/>
          <c:extLst>
            <c:ext xmlns:c16="http://schemas.microsoft.com/office/drawing/2014/chart" uri="{C3380CC4-5D6E-409C-BE32-E72D297353CC}">
              <c16:uniqueId val="{00000000-5841-974B-9957-2C64B89C09F4}"/>
            </c:ext>
          </c:extLst>
        </c:ser>
        <c:ser>
          <c:idx val="1"/>
          <c:order val="1"/>
          <c:tx>
            <c:strRef>
              <c:f>Sheet2!$C$1</c:f>
              <c:strCache>
                <c:ptCount val="1"/>
                <c:pt idx="0">
                  <c:v>Reg</c:v>
                </c:pt>
              </c:strCache>
            </c:strRef>
          </c:tx>
          <c:spPr>
            <a:ln w="25400" cap="rnd">
              <a:no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cap="rnd">
                <a:solidFill>
                  <a:schemeClr val="accent3"/>
                </a:solidFill>
                <a:round/>
              </a:ln>
              <a:effectLst>
                <a:outerShdw blurRad="57150" dist="19050" dir="5400000" algn="ctr" rotWithShape="0">
                  <a:srgbClr val="000000">
                    <a:alpha val="63000"/>
                  </a:srgbClr>
                </a:outerShdw>
              </a:effectLst>
            </c:spPr>
          </c:marker>
          <c:xVal>
            <c:numRef>
              <c:f>Sheet2!$A$2:$A$8</c:f>
              <c:numCache>
                <c:formatCode>General</c:formatCode>
                <c:ptCount val="7"/>
                <c:pt idx="0">
                  <c:v>2015</c:v>
                </c:pt>
                <c:pt idx="1">
                  <c:v>2016</c:v>
                </c:pt>
                <c:pt idx="2">
                  <c:v>2017</c:v>
                </c:pt>
                <c:pt idx="3">
                  <c:v>2018</c:v>
                </c:pt>
                <c:pt idx="4">
                  <c:v>2019</c:v>
                </c:pt>
                <c:pt idx="5">
                  <c:v>2021</c:v>
                </c:pt>
                <c:pt idx="6">
                  <c:v>2022</c:v>
                </c:pt>
              </c:numCache>
            </c:numRef>
          </c:xVal>
          <c:yVal>
            <c:numRef>
              <c:f>Sheet2!$C$2:$C$8</c:f>
              <c:numCache>
                <c:formatCode>General</c:formatCode>
                <c:ptCount val="7"/>
                <c:pt idx="0">
                  <c:v>192</c:v>
                </c:pt>
                <c:pt idx="1">
                  <c:v>172</c:v>
                </c:pt>
                <c:pt idx="2">
                  <c:v>190</c:v>
                </c:pt>
                <c:pt idx="3">
                  <c:v>135</c:v>
                </c:pt>
                <c:pt idx="4">
                  <c:v>145</c:v>
                </c:pt>
                <c:pt idx="5">
                  <c:v>135</c:v>
                </c:pt>
                <c:pt idx="6">
                  <c:v>161</c:v>
                </c:pt>
              </c:numCache>
            </c:numRef>
          </c:yVal>
          <c:smooth val="0"/>
          <c:extLst>
            <c:ext xmlns:c16="http://schemas.microsoft.com/office/drawing/2014/chart" uri="{C3380CC4-5D6E-409C-BE32-E72D297353CC}">
              <c16:uniqueId val="{00000001-5841-974B-9957-2C64B89C09F4}"/>
            </c:ext>
          </c:extLst>
        </c:ser>
        <c:dLbls>
          <c:showLegendKey val="0"/>
          <c:showVal val="0"/>
          <c:showCatName val="0"/>
          <c:showSerName val="0"/>
          <c:showPercent val="0"/>
          <c:showBubbleSize val="0"/>
        </c:dLbls>
        <c:axId val="1590775215"/>
        <c:axId val="1590776943"/>
      </c:scatterChart>
      <c:valAx>
        <c:axId val="1590775215"/>
        <c:scaling>
          <c:orientation val="minMax"/>
        </c:scaling>
        <c:delete val="0"/>
        <c:axPos val="b"/>
        <c:majorGridlines>
          <c:spPr>
            <a:ln w="9525" cap="flat" cmpd="sng" algn="ctr">
              <a:solidFill>
                <a:schemeClr val="lt1">
                  <a:lumMod val="95000"/>
                  <a:alpha val="10000"/>
                </a:schemeClr>
              </a:solidFill>
              <a:round/>
            </a:ln>
            <a:effectLst/>
          </c:spPr>
        </c:majorGridlines>
        <c:title>
          <c:tx>
            <c:rich>
              <a:bodyPr rot="0" spcFirstLastPara="1" vertOverflow="ellipsis" vert="horz" wrap="square" anchor="ctr" anchorCtr="1"/>
              <a:lstStyle/>
              <a:p>
                <a:pPr>
                  <a:defRPr sz="900" b="1" i="0" u="none" strike="noStrike" kern="1200" cap="all" baseline="0">
                    <a:solidFill>
                      <a:schemeClr val="lt1">
                        <a:lumMod val="7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50000"/>
              </a:schemeClr>
            </a:solid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590776943"/>
        <c:crosses val="autoZero"/>
        <c:crossBetween val="midCat"/>
      </c:valAx>
      <c:valAx>
        <c:axId val="1590776943"/>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75000"/>
                      </a:schemeClr>
                    </a:solidFill>
                    <a:latin typeface="+mn-lt"/>
                    <a:ea typeface="+mn-ea"/>
                    <a:cs typeface="+mn-cs"/>
                  </a:defRPr>
                </a:pPr>
                <a:r>
                  <a:rPr lang="en-US"/>
                  <a:t># OF Concussions</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50000"/>
              </a:schemeClr>
            </a:solid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590775215"/>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48">
  <cs:axisTitle>
    <cs:lnRef idx="0"/>
    <cs:fillRef idx="0"/>
    <cs:effectRef idx="0"/>
    <cs:fontRef idx="minor">
      <a:schemeClr val="lt1">
        <a:lumMod val="75000"/>
      </a:schemeClr>
    </cs:fontRef>
    <cs:defRPr sz="900" b="1" kern="1200" cap="all"/>
  </cs:axisTitle>
  <cs:categoryAxis>
    <cs:lnRef idx="0"/>
    <cs:fillRef idx="0"/>
    <cs:effectRef idx="0"/>
    <cs:fontRef idx="minor">
      <a:schemeClr val="lt1">
        <a:lumMod val="75000"/>
      </a:schemeClr>
    </cs:fontRef>
    <cs:spPr>
      <a:ln w="9525" cap="flat" cmpd="sng" algn="ctr">
        <a:solidFill>
          <a:schemeClr val="lt1">
            <a:lumMod val="50000"/>
          </a:schemeClr>
        </a:solidFill>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9525" cap="rnd">
        <a:solidFill>
          <a:schemeClr val="phClr"/>
        </a:solidFill>
        <a:round/>
      </a:ln>
    </cs:spPr>
  </cs:dataPointLine>
  <cs:dataPointMarker>
    <cs:lnRef idx="0">
      <cs:styleClr val="auto"/>
    </cs:lnRef>
    <cs:fillRef idx="3">
      <cs:styleClr val="auto"/>
    </cs:fillRef>
    <cs:effectRef idx="3"/>
    <cs:fontRef idx="minor">
      <a:schemeClr val="tx1"/>
    </cs:fontRef>
    <cs:spPr>
      <a:ln w="9525" cap="rnd">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spPr>
      <a:ln w="9525" cap="flat" cmpd="sng" algn="ctr">
        <a:solidFill>
          <a:schemeClr val="lt1">
            <a:lumMod val="50000"/>
          </a:schemeClr>
        </a:solidFill>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75000"/>
      </a:schemeClr>
    </cs:fontRef>
    <cs:spPr>
      <a:ln w="9525" cap="flat" cmpd="sng" algn="ctr">
        <a:solidFill>
          <a:schemeClr val="lt1">
            <a:lumMod val="50000"/>
          </a:schemeClr>
        </a:solidFill>
      </a:ln>
    </cs:spPr>
    <cs:defRPr sz="900" kern="1200"/>
  </cs:valueAxis>
  <cs:wall>
    <cs:lnRef idx="0"/>
    <cs:fillRef idx="0"/>
    <cs:effectRef idx="0"/>
    <cs:fontRef idx="minor">
      <a:schemeClr val="tx1"/>
    </cs:fontRef>
  </cs:wall>
</cs:chartStyle>
</file>

<file path=ppt/media/image1.jpeg>
</file>

<file path=ppt/media/image2.pn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113C12-E08C-E24D-AD05-6035D32D813A}" type="datetimeFigureOut">
              <a:rPr lang="en-US" smtClean="0"/>
              <a:t>11/16/23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DA0DB6-4467-6F4F-9557-FB598FC20406}" type="slidenum">
              <a:rPr lang="en-US" smtClean="0"/>
              <a:t>‹#›</a:t>
            </a:fld>
            <a:endParaRPr lang="en-US"/>
          </a:p>
        </p:txBody>
      </p:sp>
    </p:spTree>
    <p:extLst>
      <p:ext uri="{BB962C8B-B14F-4D97-AF65-F5344CB8AC3E}">
        <p14:creationId xmlns:p14="http://schemas.microsoft.com/office/powerpoint/2010/main" val="23238734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DA0DB6-4467-6F4F-9557-FB598FC20406}" type="slidenum">
              <a:rPr lang="en-US" smtClean="0"/>
              <a:t>1</a:t>
            </a:fld>
            <a:endParaRPr lang="en-US"/>
          </a:p>
        </p:txBody>
      </p:sp>
    </p:spTree>
    <p:extLst>
      <p:ext uri="{BB962C8B-B14F-4D97-AF65-F5344CB8AC3E}">
        <p14:creationId xmlns:p14="http://schemas.microsoft.com/office/powerpoint/2010/main" val="23595674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838200" y="1122363"/>
            <a:ext cx="9829800" cy="2387600"/>
          </a:xfrm>
        </p:spPr>
        <p:txBody>
          <a:bodyPr anchor="b">
            <a:normAutofit/>
          </a:bodyPr>
          <a:lstStyle>
            <a:lvl1pPr algn="l">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838200" y="3602038"/>
            <a:ext cx="9829800" cy="1655762"/>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838200" y="136525"/>
            <a:ext cx="2743200" cy="365125"/>
          </a:xfrm>
        </p:spPr>
        <p:txBody>
          <a:bodyPr/>
          <a:lstStyle>
            <a:lvl1pPr algn="l">
              <a:defRPr/>
            </a:lvl1pPr>
          </a:lstStyle>
          <a:p>
            <a:fld id="{9549D6DC-E1CB-4874-BF52-C3407230D20E}" type="datetime1">
              <a:rPr lang="en-US" smtClean="0"/>
              <a:t>11/16/23</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838200"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2188920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F7701D81-C4B9-4A87-89A7-22E29E6C9200}" type="datetime1">
              <a:rPr lang="en-US" smtClean="0"/>
              <a:t>11/16/23</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823509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8724900" y="731520"/>
            <a:ext cx="2628900" cy="537807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838200" y="731520"/>
            <a:ext cx="7734300" cy="53780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EE307718-69F7-427E-95A3-C1246AF46913}" type="datetime1">
              <a:rPr lang="en-US" smtClean="0"/>
              <a:t>11/16/23</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964780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p:txBody>
          <a:bodyPr/>
          <a:lstStyle/>
          <a:p>
            <a:fld id="{48913E51-B7F7-4C24-B8E3-5471755DC0E0}" type="datetime1">
              <a:rPr lang="en-US" smtClean="0"/>
              <a:t>11/16/23</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94334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831850" y="1709738"/>
            <a:ext cx="10515600" cy="2852737"/>
          </a:xfrm>
        </p:spPr>
        <p:txBody>
          <a:bodyPr anchor="b">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831850" y="4589463"/>
            <a:ext cx="10515600" cy="1500187"/>
          </a:xfrm>
        </p:spPr>
        <p:txBody>
          <a:bodyPr>
            <a:normAutofit/>
          </a:bodyPr>
          <a:lstStyle>
            <a:lvl1pPr marL="0" indent="0">
              <a:buNone/>
              <a:defRPr sz="2000">
                <a:solidFill>
                  <a:schemeClr val="tx2">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DA91A59F-D956-4598-A3C1-AE72A5387751}" type="datetime1">
              <a:rPr lang="en-US" smtClean="0"/>
              <a:t>11/16/23</a:t>
            </a:fld>
            <a:endParaRPr lang="en-US" dirty="0"/>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273BAE12-D270-459D-897B-6833652BB167}" type="slidenum">
              <a:rPr lang="en-US" smtClean="0"/>
              <a:t>‹#›</a:t>
            </a:fld>
            <a:endParaRPr lang="en-US" dirty="0"/>
          </a:p>
        </p:txBody>
      </p:sp>
    </p:spTree>
    <p:extLst>
      <p:ext uri="{BB962C8B-B14F-4D97-AF65-F5344CB8AC3E}">
        <p14:creationId xmlns:p14="http://schemas.microsoft.com/office/powerpoint/2010/main" val="3631130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838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6172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D70BBD69-7BD3-4731-8064-242619E92CBE}" type="datetime1">
              <a:rPr lang="en-US" smtClean="0"/>
              <a:t>11/16/23</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919308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839788" y="73152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839788" y="2149131"/>
            <a:ext cx="5157787"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839788" y="2910625"/>
            <a:ext cx="5157787"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6172200" y="2149131"/>
            <a:ext cx="5183188"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6172200" y="2910625"/>
            <a:ext cx="5183188"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38BD77D9-239F-488B-9358-023C46BC7084}" type="datetime1">
              <a:rPr lang="en-US" smtClean="0"/>
              <a:t>11/16/23</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368374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838200" y="731520"/>
            <a:ext cx="1051560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1EE61C24-7140-4FDE-92F3-654C6E2D3C1C}" type="datetime1">
              <a:rPr lang="en-US" smtClean="0"/>
              <a:t>11/16/23</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885429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DC4D6ACF-ECB9-4B5F-A429-08B8AC75E8EF}" type="datetime1">
              <a:rPr lang="en-US" smtClean="0"/>
              <a:t>11/16/23</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714010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839788" y="731520"/>
            <a:ext cx="3932237" cy="2346326"/>
          </a:xfrm>
        </p:spPr>
        <p:txBody>
          <a:bodyPr anchor="b">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731521"/>
            <a:ext cx="6172200" cy="512953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839788" y="3429000"/>
            <a:ext cx="3932237"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788B429B-EE2A-486A-BDB9-0C848B4FAFDD}" type="datetime1">
              <a:rPr lang="en-US" smtClean="0"/>
              <a:t>11/16/23</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683224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839788" y="731520"/>
            <a:ext cx="3932237" cy="2341564"/>
          </a:xfrm>
        </p:spPr>
        <p:txBody>
          <a:bodyPr anchor="b">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687257"/>
            <a:ext cx="6172200" cy="5173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839788"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8DA5FE4A-CB8D-40AB-BFFC-AAF37EA071CB}" type="datetime1">
              <a:rPr lang="en-US" smtClean="0"/>
              <a:t>11/16/23</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715475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p:nvPr/>
        </p:nvGrpSpPr>
        <p:grpSpPr>
          <a:xfrm>
            <a:off x="572" y="-1"/>
            <a:ext cx="12192000" cy="6857996"/>
            <a:chOff x="572" y="-1"/>
            <a:chExt cx="12192000" cy="6857996"/>
          </a:xfrm>
        </p:grpSpPr>
        <p:cxnSp>
          <p:nvCxnSpPr>
            <p:cNvPr id="9" name="Straight Connector 8">
              <a:extLst>
                <a:ext uri="{FF2B5EF4-FFF2-40B4-BE49-F238E27FC236}">
                  <a16:creationId xmlns:a16="http://schemas.microsoft.com/office/drawing/2014/main" id="{D3DD55E4-EA4F-4874-8B5B-6E0EAF4BBFC4}"/>
                </a:ext>
              </a:extLst>
            </p:cNvPr>
            <p:cNvCxnSpPr>
              <a:cxnSpLocks/>
            </p:cNvCxnSpPr>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950BAF-7673-4138-AEA2-DE7D368CC357}"/>
                </a:ext>
              </a:extLst>
            </p:cNvPr>
            <p:cNvCxnSpPr>
              <a:cxnSpLocks/>
            </p:cNvCxnSpPr>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3E2B5-EA1C-415A-941A-843C7EA148E1}"/>
                </a:ext>
              </a:extLst>
            </p:cNvPr>
            <p:cNvCxnSpPr>
              <a:cxnSpLocks/>
            </p:cNvCxnSpPr>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7FA3A6-E398-4576-B6B8-3328028D84B2}"/>
                </a:ext>
              </a:extLst>
            </p:cNvPr>
            <p:cNvCxnSpPr>
              <a:cxnSpLocks/>
            </p:cNvCxnSpPr>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Graphic 33">
              <a:extLst>
                <a:ext uri="{FF2B5EF4-FFF2-40B4-BE49-F238E27FC236}">
                  <a16:creationId xmlns:a16="http://schemas.microsoft.com/office/drawing/2014/main" id="{EFB597D7-65E0-476A-B9EB-3AA6ED33884C}"/>
                </a:ext>
              </a:extLst>
            </p:cNvPr>
            <p:cNvSpPr/>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4" name="Graphic 33">
              <a:extLst>
                <a:ext uri="{FF2B5EF4-FFF2-40B4-BE49-F238E27FC236}">
                  <a16:creationId xmlns:a16="http://schemas.microsoft.com/office/drawing/2014/main" id="{11AA060A-BE0E-4687-8F9E-0E2955D9796D}"/>
                </a:ext>
              </a:extLst>
            </p:cNvPr>
            <p:cNvSpPr/>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838200" y="727323"/>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838200" y="2189408"/>
            <a:ext cx="10515600" cy="38217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838200" y="136525"/>
            <a:ext cx="2743200"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fld id="{C0517C94-3B1E-4991-BED3-41F8B0158A00}" type="datetime1">
              <a:rPr lang="en-US" smtClean="0"/>
              <a:t>11/16/23</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838200" y="6356350"/>
            <a:ext cx="3450659"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endParaRPr lang="en-US" dirty="0"/>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563467" y="3246434"/>
            <a:ext cx="628533" cy="365125"/>
          </a:xfrm>
          <a:prstGeom prst="rect">
            <a:avLst/>
          </a:prstGeom>
        </p:spPr>
        <p:txBody>
          <a:bodyPr vert="horz" lIns="91440" tIns="45720" rIns="91440" bIns="45720" rtlCol="0" anchor="ctr"/>
          <a:lstStyle>
            <a:lvl1pPr algn="ctr">
              <a:defRPr sz="1100" cap="all" spc="150" baseline="0">
                <a:solidFill>
                  <a:schemeClr val="tx2">
                    <a:lumMod val="60000"/>
                    <a:lumOff val="40000"/>
                  </a:schemeClr>
                </a:solidFill>
              </a:defRPr>
            </a:lvl1pPr>
          </a:lstStyle>
          <a:p>
            <a:fld id="{273BAE12-D270-459D-897B-6833652BB167}" type="slidenum">
              <a:rPr lang="en-US" smtClean="0"/>
              <a:pPr/>
              <a:t>‹#›</a:t>
            </a:fld>
            <a:endParaRPr lang="en-US" dirty="0"/>
          </a:p>
        </p:txBody>
      </p:sp>
    </p:spTree>
    <p:extLst>
      <p:ext uri="{BB962C8B-B14F-4D97-AF65-F5344CB8AC3E}">
        <p14:creationId xmlns:p14="http://schemas.microsoft.com/office/powerpoint/2010/main" val="38808869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algn="l" defTabSz="914400" rtl="0" eaLnBrk="1" latinLnBrk="0" hangingPunct="1">
        <a:lnSpc>
          <a:spcPct val="100000"/>
        </a:lnSpc>
        <a:spcBef>
          <a:spcPct val="0"/>
        </a:spcBef>
        <a:buNone/>
        <a:defRPr sz="4400" kern="1200">
          <a:solidFill>
            <a:schemeClr val="tx2">
              <a:lumMod val="60000"/>
              <a:lumOff val="4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2">
              <a:lumMod val="60000"/>
              <a:lumOff val="40000"/>
            </a:schemeClr>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2">
              <a:lumMod val="60000"/>
              <a:lumOff val="40000"/>
            </a:schemeClr>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2">
              <a:lumMod val="60000"/>
              <a:lumOff val="40000"/>
            </a:schemeClr>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8827F1-3359-44F6-9009-43AE2B17F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7AFAD67-5350-4773-886F-D6DD7E66D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7346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ootball line of scrimmage">
            <a:extLst>
              <a:ext uri="{FF2B5EF4-FFF2-40B4-BE49-F238E27FC236}">
                <a16:creationId xmlns:a16="http://schemas.microsoft.com/office/drawing/2014/main" id="{84F06C51-E492-1DB5-2688-E098AA3D270F}"/>
              </a:ext>
            </a:extLst>
          </p:cNvPr>
          <p:cNvPicPr>
            <a:picLocks noChangeAspect="1"/>
          </p:cNvPicPr>
          <p:nvPr/>
        </p:nvPicPr>
        <p:blipFill rotWithShape="1">
          <a:blip r:embed="rId3">
            <a:alphaModFix amt="40000"/>
          </a:blip>
          <a:srcRect t="15762" r="-2" b="700"/>
          <a:stretch/>
        </p:blipFill>
        <p:spPr>
          <a:xfrm>
            <a:off x="20" y="-1"/>
            <a:ext cx="12189789" cy="6873457"/>
          </a:xfrm>
          <a:prstGeom prst="rect">
            <a:avLst/>
          </a:prstGeom>
          <a:ln w="12700">
            <a:noFill/>
          </a:ln>
        </p:spPr>
      </p:pic>
      <p:grpSp>
        <p:nvGrpSpPr>
          <p:cNvPr id="13" name="Group 12">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14" name="Straight Connector 13">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8"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1E1EE100-424E-1DC3-9671-AB7103DDDECD}"/>
              </a:ext>
            </a:extLst>
          </p:cNvPr>
          <p:cNvSpPr>
            <a:spLocks noGrp="1"/>
          </p:cNvSpPr>
          <p:nvPr>
            <p:ph type="ctrTitle"/>
          </p:nvPr>
        </p:nvSpPr>
        <p:spPr>
          <a:xfrm>
            <a:off x="841248" y="3429000"/>
            <a:ext cx="7151357" cy="2387600"/>
          </a:xfrm>
        </p:spPr>
        <p:txBody>
          <a:bodyPr anchor="t">
            <a:normAutofit/>
          </a:bodyPr>
          <a:lstStyle/>
          <a:p>
            <a:r>
              <a:rPr lang="en-US">
                <a:solidFill>
                  <a:srgbClr val="FFFFFF"/>
                </a:solidFill>
              </a:rPr>
              <a:t>Concussions in the NFL</a:t>
            </a:r>
          </a:p>
        </p:txBody>
      </p:sp>
      <p:sp>
        <p:nvSpPr>
          <p:cNvPr id="3" name="Subtitle 2">
            <a:extLst>
              <a:ext uri="{FF2B5EF4-FFF2-40B4-BE49-F238E27FC236}">
                <a16:creationId xmlns:a16="http://schemas.microsoft.com/office/drawing/2014/main" id="{FB0C7208-5BFF-A314-B46C-1BC89FFE603D}"/>
              </a:ext>
            </a:extLst>
          </p:cNvPr>
          <p:cNvSpPr>
            <a:spLocks noGrp="1"/>
          </p:cNvSpPr>
          <p:nvPr>
            <p:ph type="subTitle" idx="1"/>
          </p:nvPr>
        </p:nvSpPr>
        <p:spPr>
          <a:xfrm>
            <a:off x="841248" y="1040986"/>
            <a:ext cx="7151357" cy="2272483"/>
          </a:xfrm>
        </p:spPr>
        <p:txBody>
          <a:bodyPr anchor="b">
            <a:normAutofit/>
          </a:bodyPr>
          <a:lstStyle/>
          <a:p>
            <a:r>
              <a:rPr lang="en-US">
                <a:solidFill>
                  <a:srgbClr val="FFFFFF"/>
                </a:solidFill>
              </a:rPr>
              <a:t>Carter Selway</a:t>
            </a:r>
          </a:p>
          <a:p>
            <a:r>
              <a:rPr lang="en-US">
                <a:solidFill>
                  <a:srgbClr val="FFFFFF"/>
                </a:solidFill>
              </a:rPr>
              <a:t>Biostatistics</a:t>
            </a:r>
          </a:p>
          <a:p>
            <a:r>
              <a:rPr lang="en-US">
                <a:solidFill>
                  <a:srgbClr val="FFFFFF"/>
                </a:solidFill>
              </a:rPr>
              <a:t>November 17, 2023</a:t>
            </a:r>
          </a:p>
        </p:txBody>
      </p:sp>
    </p:spTree>
    <p:extLst>
      <p:ext uri="{BB962C8B-B14F-4D97-AF65-F5344CB8AC3E}">
        <p14:creationId xmlns:p14="http://schemas.microsoft.com/office/powerpoint/2010/main" val="70338488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4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A53E6DF-7CB6-573A-547C-DEB019786737}"/>
              </a:ext>
            </a:extLst>
          </p:cNvPr>
          <p:cNvSpPr txBox="1"/>
          <p:nvPr/>
        </p:nvSpPr>
        <p:spPr>
          <a:xfrm>
            <a:off x="962526" y="806116"/>
            <a:ext cx="4876463" cy="584775"/>
          </a:xfrm>
          <a:prstGeom prst="rect">
            <a:avLst/>
          </a:prstGeom>
          <a:noFill/>
        </p:spPr>
        <p:txBody>
          <a:bodyPr wrap="none" rtlCol="0">
            <a:spAutoFit/>
          </a:bodyPr>
          <a:lstStyle/>
          <a:p>
            <a:r>
              <a:rPr lang="en-US" sz="3200" b="1" dirty="0"/>
              <a:t>Conclusion / Discussion</a:t>
            </a:r>
          </a:p>
        </p:txBody>
      </p:sp>
      <p:sp>
        <p:nvSpPr>
          <p:cNvPr id="3" name="TextBox 2">
            <a:extLst>
              <a:ext uri="{FF2B5EF4-FFF2-40B4-BE49-F238E27FC236}">
                <a16:creationId xmlns:a16="http://schemas.microsoft.com/office/drawing/2014/main" id="{67207346-8BBA-C501-3C34-2421B1263141}"/>
              </a:ext>
            </a:extLst>
          </p:cNvPr>
          <p:cNvSpPr txBox="1"/>
          <p:nvPr/>
        </p:nvSpPr>
        <p:spPr>
          <a:xfrm>
            <a:off x="1419726" y="2117558"/>
            <a:ext cx="9757611" cy="3693319"/>
          </a:xfrm>
          <a:prstGeom prst="rect">
            <a:avLst/>
          </a:prstGeom>
          <a:noFill/>
        </p:spPr>
        <p:txBody>
          <a:bodyPr wrap="square" rtlCol="0">
            <a:spAutoFit/>
          </a:bodyPr>
          <a:lstStyle/>
          <a:p>
            <a:pPr marL="285750" indent="-285750">
              <a:buFont typeface="Arial" panose="020B0604020202020204" pitchFamily="34" charset="0"/>
              <a:buChar char="•"/>
            </a:pPr>
            <a:r>
              <a:rPr lang="en-US" dirty="0"/>
              <a:t>Concussions were shown to occur more frequently in the regular season compared to the Postseason and Preseason combined. Factors such as more caution in the Preseason and Postseason and the ambition of the organizations in the regular season to reach the playoffs attribute to this cause.</a:t>
            </a:r>
          </a:p>
          <a:p>
            <a:pPr marL="285750" indent="-285750">
              <a:buFont typeface="Arial" panose="020B0604020202020204" pitchFamily="34" charset="0"/>
              <a:buChar char="•"/>
            </a:pPr>
            <a:r>
              <a:rPr lang="en-US" dirty="0"/>
              <a:t>Though we see a decrease in total concussions, we started seeing a rise in the regular season concussions in the 2022 season by 18%. But why?</a:t>
            </a:r>
          </a:p>
          <a:p>
            <a:pPr marL="285750" indent="-285750">
              <a:buFont typeface="Arial" panose="020B0604020202020204" pitchFamily="34" charset="0"/>
              <a:buChar char="•"/>
            </a:pPr>
            <a:r>
              <a:rPr lang="en-US" dirty="0"/>
              <a:t>Data taken from NIH showed that from 1996-2007 a total of 1545 concussions were reported whereas with my data in only an eight-year span, 1462 concussions were reported.</a:t>
            </a:r>
          </a:p>
          <a:p>
            <a:pPr marL="285750" indent="-285750">
              <a:buFont typeface="Arial" panose="020B0604020202020204" pitchFamily="34" charset="0"/>
              <a:buChar char="•"/>
            </a:pPr>
            <a:r>
              <a:rPr lang="en-US" dirty="0"/>
              <a:t>Even with modern technology and safer equipment, we continue see an increasing number of concussions, especially in the regular season. So, moving forward, the NFL needs to invest in the protection of its players and to determine the common denominator of this </a:t>
            </a:r>
            <a:r>
              <a:rPr lang="en-US"/>
              <a:t>issue and </a:t>
            </a:r>
            <a:r>
              <a:rPr lang="en-US" dirty="0"/>
              <a:t>find a resolution for it.</a:t>
            </a:r>
          </a:p>
        </p:txBody>
      </p:sp>
    </p:spTree>
    <p:extLst>
      <p:ext uri="{BB962C8B-B14F-4D97-AF65-F5344CB8AC3E}">
        <p14:creationId xmlns:p14="http://schemas.microsoft.com/office/powerpoint/2010/main" val="27701423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8AC08D-3626-C578-F887-522783ACBF1C}"/>
              </a:ext>
            </a:extLst>
          </p:cNvPr>
          <p:cNvSpPr txBox="1"/>
          <p:nvPr/>
        </p:nvSpPr>
        <p:spPr>
          <a:xfrm>
            <a:off x="1141330" y="1081180"/>
            <a:ext cx="2390783" cy="584775"/>
          </a:xfrm>
          <a:prstGeom prst="rect">
            <a:avLst/>
          </a:prstGeom>
          <a:noFill/>
        </p:spPr>
        <p:txBody>
          <a:bodyPr wrap="none" rtlCol="0">
            <a:spAutoFit/>
          </a:bodyPr>
          <a:lstStyle/>
          <a:p>
            <a:r>
              <a:rPr lang="en-US" sz="3200" b="1" dirty="0"/>
              <a:t>References</a:t>
            </a:r>
          </a:p>
        </p:txBody>
      </p:sp>
      <p:sp>
        <p:nvSpPr>
          <p:cNvPr id="3" name="TextBox 2">
            <a:extLst>
              <a:ext uri="{FF2B5EF4-FFF2-40B4-BE49-F238E27FC236}">
                <a16:creationId xmlns:a16="http://schemas.microsoft.com/office/drawing/2014/main" id="{6323CF5A-7AE1-CD9B-E81E-29D1D871FD3E}"/>
              </a:ext>
            </a:extLst>
          </p:cNvPr>
          <p:cNvSpPr txBox="1"/>
          <p:nvPr/>
        </p:nvSpPr>
        <p:spPr>
          <a:xfrm>
            <a:off x="2525486" y="2699657"/>
            <a:ext cx="7889965" cy="3139321"/>
          </a:xfrm>
          <a:prstGeom prst="rect">
            <a:avLst/>
          </a:prstGeom>
          <a:noFill/>
        </p:spPr>
        <p:txBody>
          <a:bodyPr wrap="square" rtlCol="0">
            <a:spAutoFit/>
          </a:bodyPr>
          <a:lstStyle/>
          <a:p>
            <a:pPr marL="285750" indent="-285750">
              <a:buFont typeface="Arial" panose="020B0604020202020204" pitchFamily="34" charset="0"/>
              <a:buChar char="•"/>
            </a:pPr>
            <a:r>
              <a:rPr lang="en-US" b="0" i="0" u="none" strike="noStrike" dirty="0">
                <a:solidFill>
                  <a:srgbClr val="000000"/>
                </a:solidFill>
                <a:effectLst/>
              </a:rPr>
              <a:t>“Official Site of the National Football League.” </a:t>
            </a:r>
            <a:r>
              <a:rPr lang="en-US" b="0" i="1" u="none" strike="noStrike" dirty="0" err="1">
                <a:solidFill>
                  <a:srgbClr val="000000"/>
                </a:solidFill>
                <a:effectLst/>
              </a:rPr>
              <a:t>NFL.Com</a:t>
            </a:r>
            <a:r>
              <a:rPr lang="en-US" b="0" i="0" u="none" strike="noStrike" dirty="0">
                <a:solidFill>
                  <a:srgbClr val="000000"/>
                </a:solidFill>
                <a:effectLst/>
              </a:rPr>
              <a:t>, </a:t>
            </a:r>
            <a:r>
              <a:rPr lang="en-US" b="0" i="0" u="none" strike="noStrike" dirty="0" err="1">
                <a:solidFill>
                  <a:srgbClr val="000000"/>
                </a:solidFill>
                <a:effectLst/>
              </a:rPr>
              <a:t>www.nfl.com</a:t>
            </a:r>
            <a:r>
              <a:rPr lang="en-US" b="0" i="0" u="none" strike="noStrike" dirty="0">
                <a:solidFill>
                  <a:srgbClr val="000000"/>
                </a:solidFill>
                <a:effectLst/>
              </a:rPr>
              <a:t>/injuries/league/2022/REG4.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0" i="0" u="none" strike="noStrike" dirty="0" err="1">
                <a:solidFill>
                  <a:srgbClr val="000000"/>
                </a:solidFill>
                <a:effectLst/>
              </a:rPr>
              <a:t>Nfl</a:t>
            </a:r>
            <a:r>
              <a:rPr lang="en-US" b="0" i="0" u="none" strike="noStrike" dirty="0">
                <a:solidFill>
                  <a:srgbClr val="000000"/>
                </a:solidFill>
                <a:effectLst/>
              </a:rPr>
              <a:t>. “Injury Data since 2015.” </a:t>
            </a:r>
            <a:r>
              <a:rPr lang="en-US" b="0" i="1" u="none" strike="noStrike" dirty="0" err="1">
                <a:solidFill>
                  <a:srgbClr val="000000"/>
                </a:solidFill>
                <a:effectLst/>
              </a:rPr>
              <a:t>NFL.Com</a:t>
            </a:r>
            <a:r>
              <a:rPr lang="en-US" b="0" i="0" u="none" strike="noStrike" dirty="0">
                <a:solidFill>
                  <a:srgbClr val="000000"/>
                </a:solidFill>
                <a:effectLst/>
              </a:rPr>
              <a:t>, NFL, 17 Oct. 2023, </a:t>
            </a:r>
            <a:r>
              <a:rPr lang="en-US" b="0" i="0" u="none" strike="noStrike" dirty="0" err="1">
                <a:solidFill>
                  <a:srgbClr val="000000"/>
                </a:solidFill>
                <a:effectLst/>
              </a:rPr>
              <a:t>www.nfl.com</a:t>
            </a:r>
            <a:r>
              <a:rPr lang="en-US" b="0" i="0" u="none" strike="noStrike" dirty="0">
                <a:solidFill>
                  <a:srgbClr val="000000"/>
                </a:solidFill>
                <a:effectLst/>
              </a:rPr>
              <a:t>/</a:t>
            </a:r>
            <a:r>
              <a:rPr lang="en-US" b="0" i="0" u="none" strike="noStrike" dirty="0" err="1">
                <a:solidFill>
                  <a:srgbClr val="000000"/>
                </a:solidFill>
                <a:effectLst/>
              </a:rPr>
              <a:t>playerhealthandsafety</a:t>
            </a:r>
            <a:r>
              <a:rPr lang="en-US" b="0" i="0" u="none" strike="noStrike" dirty="0">
                <a:solidFill>
                  <a:srgbClr val="000000"/>
                </a:solidFill>
                <a:effectLst/>
              </a:rPr>
              <a:t>/health-and-wellness/injury-data/injury-data.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0" i="0" u="none" strike="noStrike" dirty="0">
                <a:solidFill>
                  <a:srgbClr val="000000"/>
                </a:solidFill>
                <a:effectLst/>
              </a:rPr>
              <a:t>Casson, Ira R, et al. “Twelve Years of National Football League Concussion Data.” </a:t>
            </a:r>
            <a:r>
              <a:rPr lang="en-US" b="0" i="1" u="none" strike="noStrike" dirty="0">
                <a:solidFill>
                  <a:srgbClr val="000000"/>
                </a:solidFill>
                <a:effectLst/>
              </a:rPr>
              <a:t>Sports Health</a:t>
            </a:r>
            <a:r>
              <a:rPr lang="en-US" b="0" i="0" u="none" strike="noStrike" dirty="0">
                <a:solidFill>
                  <a:srgbClr val="000000"/>
                </a:solidFill>
                <a:effectLst/>
              </a:rPr>
              <a:t>, U.S. National Library of Medicine, Nov. 2010, </a:t>
            </a:r>
            <a:r>
              <a:rPr lang="en-US" b="0" i="0" u="none" strike="noStrike" dirty="0" err="1">
                <a:solidFill>
                  <a:srgbClr val="000000"/>
                </a:solidFill>
                <a:effectLst/>
              </a:rPr>
              <a:t>www.ncbi.nlm.nih.gov</a:t>
            </a:r>
            <a:r>
              <a:rPr lang="en-US" b="0" i="0" u="none" strike="noStrike" dirty="0">
                <a:solidFill>
                  <a:srgbClr val="000000"/>
                </a:solidFill>
                <a:effectLst/>
              </a:rPr>
              <a:t>/</a:t>
            </a:r>
            <a:r>
              <a:rPr lang="en-US" b="0" i="0" u="none" strike="noStrike" dirty="0" err="1">
                <a:solidFill>
                  <a:srgbClr val="000000"/>
                </a:solidFill>
                <a:effectLst/>
              </a:rPr>
              <a:t>pmc</a:t>
            </a:r>
            <a:r>
              <a:rPr lang="en-US" b="0" i="0" u="none" strike="noStrike" dirty="0">
                <a:solidFill>
                  <a:srgbClr val="000000"/>
                </a:solidFill>
                <a:effectLst/>
              </a:rPr>
              <a:t>/articles/PMC3438866/.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392525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BDE80E-DD5F-034E-0ED9-0270F878F075}"/>
              </a:ext>
            </a:extLst>
          </p:cNvPr>
          <p:cNvSpPr txBox="1"/>
          <p:nvPr/>
        </p:nvSpPr>
        <p:spPr>
          <a:xfrm>
            <a:off x="4872789" y="894098"/>
            <a:ext cx="1789849" cy="584775"/>
          </a:xfrm>
          <a:prstGeom prst="rect">
            <a:avLst/>
          </a:prstGeom>
          <a:noFill/>
        </p:spPr>
        <p:txBody>
          <a:bodyPr wrap="none" rtlCol="0">
            <a:spAutoFit/>
          </a:bodyPr>
          <a:lstStyle/>
          <a:p>
            <a:r>
              <a:rPr lang="en-US" sz="3200" b="1" dirty="0"/>
              <a:t>The End</a:t>
            </a:r>
          </a:p>
        </p:txBody>
      </p:sp>
      <p:pic>
        <p:nvPicPr>
          <p:cNvPr id="4" name="Picture 3">
            <a:extLst>
              <a:ext uri="{FF2B5EF4-FFF2-40B4-BE49-F238E27FC236}">
                <a16:creationId xmlns:a16="http://schemas.microsoft.com/office/drawing/2014/main" id="{2BC594E3-DC3D-9EB3-1807-BB4E7E352E24}"/>
              </a:ext>
            </a:extLst>
          </p:cNvPr>
          <p:cNvPicPr>
            <a:picLocks noChangeAspect="1"/>
          </p:cNvPicPr>
          <p:nvPr/>
        </p:nvPicPr>
        <p:blipFill>
          <a:blip r:embed="rId2"/>
          <a:stretch>
            <a:fillRect/>
          </a:stretch>
        </p:blipFill>
        <p:spPr>
          <a:xfrm>
            <a:off x="3677281" y="1657973"/>
            <a:ext cx="4643437" cy="4171223"/>
          </a:xfrm>
          <a:prstGeom prst="rect">
            <a:avLst/>
          </a:prstGeom>
        </p:spPr>
      </p:pic>
    </p:spTree>
    <p:extLst>
      <p:ext uri="{BB962C8B-B14F-4D97-AF65-F5344CB8AC3E}">
        <p14:creationId xmlns:p14="http://schemas.microsoft.com/office/powerpoint/2010/main" val="2123023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A49F4-12CD-E2E5-B159-28B563DFE046}"/>
              </a:ext>
            </a:extLst>
          </p:cNvPr>
          <p:cNvSpPr>
            <a:spLocks noGrp="1"/>
          </p:cNvSpPr>
          <p:nvPr>
            <p:ph type="title" idx="4294967295"/>
          </p:nvPr>
        </p:nvSpPr>
        <p:spPr>
          <a:xfrm>
            <a:off x="671513" y="694531"/>
            <a:ext cx="10515600" cy="1325563"/>
          </a:xfrm>
        </p:spPr>
        <p:txBody>
          <a:bodyPr>
            <a:normAutofit fontScale="90000"/>
          </a:bodyPr>
          <a:lstStyle/>
          <a:p>
            <a:br>
              <a:rPr lang="en-US" dirty="0"/>
            </a:br>
            <a:br>
              <a:rPr lang="en-US" dirty="0"/>
            </a:br>
            <a:br>
              <a:rPr lang="en-US" dirty="0"/>
            </a:br>
            <a:endParaRPr lang="en-US" dirty="0"/>
          </a:p>
        </p:txBody>
      </p:sp>
      <p:sp>
        <p:nvSpPr>
          <p:cNvPr id="9" name="TextBox 8">
            <a:extLst>
              <a:ext uri="{FF2B5EF4-FFF2-40B4-BE49-F238E27FC236}">
                <a16:creationId xmlns:a16="http://schemas.microsoft.com/office/drawing/2014/main" id="{76009F8A-A2B5-DC21-ABA4-70C10094AF21}"/>
              </a:ext>
            </a:extLst>
          </p:cNvPr>
          <p:cNvSpPr txBox="1"/>
          <p:nvPr/>
        </p:nvSpPr>
        <p:spPr>
          <a:xfrm>
            <a:off x="1185360" y="987980"/>
            <a:ext cx="3314451" cy="523220"/>
          </a:xfrm>
          <a:prstGeom prst="rect">
            <a:avLst/>
          </a:prstGeom>
          <a:noFill/>
        </p:spPr>
        <p:txBody>
          <a:bodyPr wrap="square" rtlCol="0">
            <a:spAutoFit/>
          </a:bodyPr>
          <a:lstStyle/>
          <a:p>
            <a:r>
              <a:rPr lang="en-US" sz="2800" b="1" dirty="0"/>
              <a:t>History of the NFL</a:t>
            </a:r>
          </a:p>
        </p:txBody>
      </p:sp>
      <p:pic>
        <p:nvPicPr>
          <p:cNvPr id="11" name="Picture 10">
            <a:extLst>
              <a:ext uri="{FF2B5EF4-FFF2-40B4-BE49-F238E27FC236}">
                <a16:creationId xmlns:a16="http://schemas.microsoft.com/office/drawing/2014/main" id="{EB7FC432-3982-A3D9-F6EF-DE5BA9D939FB}"/>
              </a:ext>
            </a:extLst>
          </p:cNvPr>
          <p:cNvPicPr>
            <a:picLocks noChangeAspect="1"/>
          </p:cNvPicPr>
          <p:nvPr/>
        </p:nvPicPr>
        <p:blipFill>
          <a:blip r:embed="rId2"/>
          <a:stretch>
            <a:fillRect/>
          </a:stretch>
        </p:blipFill>
        <p:spPr>
          <a:xfrm>
            <a:off x="7390979" y="871217"/>
            <a:ext cx="4129508" cy="2649748"/>
          </a:xfrm>
          <a:prstGeom prst="rect">
            <a:avLst/>
          </a:prstGeom>
        </p:spPr>
      </p:pic>
      <p:sp>
        <p:nvSpPr>
          <p:cNvPr id="13" name="TextBox 12">
            <a:extLst>
              <a:ext uri="{FF2B5EF4-FFF2-40B4-BE49-F238E27FC236}">
                <a16:creationId xmlns:a16="http://schemas.microsoft.com/office/drawing/2014/main" id="{645EF78D-3682-BFF8-B762-DEB3193F3139}"/>
              </a:ext>
            </a:extLst>
          </p:cNvPr>
          <p:cNvSpPr txBox="1"/>
          <p:nvPr/>
        </p:nvSpPr>
        <p:spPr>
          <a:xfrm>
            <a:off x="818147" y="2041176"/>
            <a:ext cx="4993106" cy="4247317"/>
          </a:xfrm>
          <a:prstGeom prst="rect">
            <a:avLst/>
          </a:prstGeom>
          <a:noFill/>
        </p:spPr>
        <p:txBody>
          <a:bodyPr wrap="square" rtlCol="0">
            <a:spAutoFit/>
          </a:bodyPr>
          <a:lstStyle/>
          <a:p>
            <a:pPr marL="285750" indent="-285750">
              <a:buFont typeface="Arial" panose="020B0604020202020204" pitchFamily="34" charset="0"/>
              <a:buChar char="•"/>
            </a:pPr>
            <a:r>
              <a:rPr lang="en-US" dirty="0"/>
              <a:t>For over a decade, the NFL has been criticized for their lack of care of their players.</a:t>
            </a:r>
          </a:p>
          <a:p>
            <a:pPr marL="285750" indent="-285750">
              <a:buFont typeface="Arial" panose="020B0604020202020204" pitchFamily="34" charset="0"/>
              <a:buChar char="•"/>
            </a:pPr>
            <a:r>
              <a:rPr lang="en-US" dirty="0"/>
              <a:t>The NFL has been sued by former players for the neurological damages they received. The NFL ended up paying roughly $765 million dollars for this lawsuit</a:t>
            </a:r>
          </a:p>
          <a:p>
            <a:pPr marL="285750" indent="-285750">
              <a:buFont typeface="Arial" panose="020B0604020202020204" pitchFamily="34" charset="0"/>
              <a:buChar char="•"/>
            </a:pPr>
            <a:r>
              <a:rPr lang="en-US" dirty="0"/>
              <a:t>The NFL responded by implementing new rules for the safety of the players, annual equipment safety inspections, and preseason safety gear.</a:t>
            </a:r>
          </a:p>
          <a:p>
            <a:pPr marL="285750" indent="-285750">
              <a:buFont typeface="Arial" panose="020B0604020202020204" pitchFamily="34" charset="0"/>
              <a:buChar char="•"/>
            </a:pPr>
            <a:r>
              <a:rPr lang="en-US" dirty="0"/>
              <a:t>Recently, the NFL required all players, who sustained a concussion, to go through protocol on the sidelines. </a:t>
            </a:r>
          </a:p>
          <a:p>
            <a:pPr marL="285750" indent="-285750">
              <a:buFont typeface="Arial" panose="020B0604020202020204" pitchFamily="34" charset="0"/>
              <a:buChar char="•"/>
            </a:pPr>
            <a:endParaRPr lang="en-US" dirty="0"/>
          </a:p>
        </p:txBody>
      </p:sp>
      <p:pic>
        <p:nvPicPr>
          <p:cNvPr id="3" name="Picture 2">
            <a:extLst>
              <a:ext uri="{FF2B5EF4-FFF2-40B4-BE49-F238E27FC236}">
                <a16:creationId xmlns:a16="http://schemas.microsoft.com/office/drawing/2014/main" id="{7C3B58FE-26E5-ECAB-3A11-177FFF54590F}"/>
              </a:ext>
            </a:extLst>
          </p:cNvPr>
          <p:cNvPicPr>
            <a:picLocks noChangeAspect="1"/>
          </p:cNvPicPr>
          <p:nvPr/>
        </p:nvPicPr>
        <p:blipFill>
          <a:blip r:embed="rId3"/>
          <a:stretch>
            <a:fillRect/>
          </a:stretch>
        </p:blipFill>
        <p:spPr>
          <a:xfrm>
            <a:off x="6096000" y="3531475"/>
            <a:ext cx="4544477" cy="2552481"/>
          </a:xfrm>
          <a:prstGeom prst="rect">
            <a:avLst/>
          </a:prstGeom>
        </p:spPr>
      </p:pic>
    </p:spTree>
    <p:extLst>
      <p:ext uri="{BB962C8B-B14F-4D97-AF65-F5344CB8AC3E}">
        <p14:creationId xmlns:p14="http://schemas.microsoft.com/office/powerpoint/2010/main" val="12447510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D3AC19-4603-5F28-74A5-40BAD35E7BDC}"/>
              </a:ext>
            </a:extLst>
          </p:cNvPr>
          <p:cNvSpPr txBox="1"/>
          <p:nvPr/>
        </p:nvSpPr>
        <p:spPr>
          <a:xfrm>
            <a:off x="854243" y="770021"/>
            <a:ext cx="4556055" cy="584775"/>
          </a:xfrm>
          <a:prstGeom prst="rect">
            <a:avLst/>
          </a:prstGeom>
          <a:noFill/>
        </p:spPr>
        <p:txBody>
          <a:bodyPr wrap="none" rtlCol="0">
            <a:spAutoFit/>
          </a:bodyPr>
          <a:lstStyle/>
          <a:p>
            <a:r>
              <a:rPr lang="en-US" sz="3200" b="1" dirty="0"/>
              <a:t>How did this happen?</a:t>
            </a:r>
          </a:p>
        </p:txBody>
      </p:sp>
      <p:pic>
        <p:nvPicPr>
          <p:cNvPr id="4" name="Picture 3">
            <a:extLst>
              <a:ext uri="{FF2B5EF4-FFF2-40B4-BE49-F238E27FC236}">
                <a16:creationId xmlns:a16="http://schemas.microsoft.com/office/drawing/2014/main" id="{A7CF3C81-F33A-5D33-F562-B7B7448B6FD6}"/>
              </a:ext>
            </a:extLst>
          </p:cNvPr>
          <p:cNvPicPr>
            <a:picLocks noChangeAspect="1"/>
          </p:cNvPicPr>
          <p:nvPr/>
        </p:nvPicPr>
        <p:blipFill>
          <a:blip r:embed="rId2"/>
          <a:stretch>
            <a:fillRect/>
          </a:stretch>
        </p:blipFill>
        <p:spPr>
          <a:xfrm>
            <a:off x="7237030" y="513421"/>
            <a:ext cx="4456040" cy="2915579"/>
          </a:xfrm>
          <a:prstGeom prst="rect">
            <a:avLst/>
          </a:prstGeom>
        </p:spPr>
      </p:pic>
      <p:pic>
        <p:nvPicPr>
          <p:cNvPr id="5" name="Picture 4">
            <a:extLst>
              <a:ext uri="{FF2B5EF4-FFF2-40B4-BE49-F238E27FC236}">
                <a16:creationId xmlns:a16="http://schemas.microsoft.com/office/drawing/2014/main" id="{8128DB86-FF4A-CF0B-A824-7CB577AB594A}"/>
              </a:ext>
            </a:extLst>
          </p:cNvPr>
          <p:cNvPicPr>
            <a:picLocks noChangeAspect="1"/>
          </p:cNvPicPr>
          <p:nvPr/>
        </p:nvPicPr>
        <p:blipFill>
          <a:blip r:embed="rId3"/>
          <a:stretch>
            <a:fillRect/>
          </a:stretch>
        </p:blipFill>
        <p:spPr>
          <a:xfrm>
            <a:off x="6096000" y="3580497"/>
            <a:ext cx="5043487" cy="2486025"/>
          </a:xfrm>
          <a:prstGeom prst="rect">
            <a:avLst/>
          </a:prstGeom>
        </p:spPr>
      </p:pic>
      <p:sp>
        <p:nvSpPr>
          <p:cNvPr id="6" name="TextBox 5">
            <a:extLst>
              <a:ext uri="{FF2B5EF4-FFF2-40B4-BE49-F238E27FC236}">
                <a16:creationId xmlns:a16="http://schemas.microsoft.com/office/drawing/2014/main" id="{19321C8F-E6AD-FCEC-D4BD-E2C686E6937B}"/>
              </a:ext>
            </a:extLst>
          </p:cNvPr>
          <p:cNvSpPr txBox="1"/>
          <p:nvPr/>
        </p:nvSpPr>
        <p:spPr>
          <a:xfrm>
            <a:off x="854244" y="1601878"/>
            <a:ext cx="648502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A concussion occurs when one receives a blow to the head and causes the brain to move back and forth rapidly which causes the brain to bounce around or twist in the skull. Depending on the severity, chemical changes can occur that may damage brain cells</a:t>
            </a:r>
          </a:p>
        </p:txBody>
      </p:sp>
      <p:sp>
        <p:nvSpPr>
          <p:cNvPr id="7" name="TextBox 6">
            <a:extLst>
              <a:ext uri="{FF2B5EF4-FFF2-40B4-BE49-F238E27FC236}">
                <a16:creationId xmlns:a16="http://schemas.microsoft.com/office/drawing/2014/main" id="{C2B8859B-59C0-C0DD-B910-3EF4B8A5D643}"/>
              </a:ext>
            </a:extLst>
          </p:cNvPr>
          <p:cNvSpPr txBox="1"/>
          <p:nvPr/>
        </p:nvSpPr>
        <p:spPr>
          <a:xfrm>
            <a:off x="925775" y="3079206"/>
            <a:ext cx="5041232" cy="3139321"/>
          </a:xfrm>
          <a:prstGeom prst="rect">
            <a:avLst/>
          </a:prstGeom>
          <a:noFill/>
        </p:spPr>
        <p:txBody>
          <a:bodyPr wrap="square" rtlCol="0">
            <a:spAutoFit/>
          </a:bodyPr>
          <a:lstStyle/>
          <a:p>
            <a:pPr marL="285750" indent="-285750">
              <a:buFont typeface="Arial" panose="020B0604020202020204" pitchFamily="34" charset="0"/>
              <a:buChar char="•"/>
            </a:pPr>
            <a:r>
              <a:rPr lang="en-US" dirty="0"/>
              <a:t>Prior to the new protocol rule, players would be allowed to return to the field after receiving a possible concussion and further risk the injury. This was either the player’s own decision or the coach sometimes especially in the regular season.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incident of </a:t>
            </a:r>
            <a:r>
              <a:rPr lang="en-US" dirty="0" err="1"/>
              <a:t>Tua</a:t>
            </a:r>
            <a:r>
              <a:rPr lang="en-US" dirty="0"/>
              <a:t> </a:t>
            </a:r>
            <a:r>
              <a:rPr lang="en-US" dirty="0" err="1"/>
              <a:t>Tagovailoa</a:t>
            </a:r>
            <a:r>
              <a:rPr lang="en-US" dirty="0"/>
              <a:t> caused backfire on the NFL for its poor management of player safety.</a:t>
            </a:r>
          </a:p>
          <a:p>
            <a:endParaRPr lang="en-US" dirty="0"/>
          </a:p>
        </p:txBody>
      </p:sp>
    </p:spTree>
    <p:extLst>
      <p:ext uri="{BB962C8B-B14F-4D97-AF65-F5344CB8AC3E}">
        <p14:creationId xmlns:p14="http://schemas.microsoft.com/office/powerpoint/2010/main" val="4283280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287B26-4E6B-C28F-F38A-4F54369C1541}"/>
              </a:ext>
            </a:extLst>
          </p:cNvPr>
          <p:cNvSpPr txBox="1"/>
          <p:nvPr/>
        </p:nvSpPr>
        <p:spPr>
          <a:xfrm>
            <a:off x="4932947" y="1082843"/>
            <a:ext cx="1758815" cy="584775"/>
          </a:xfrm>
          <a:prstGeom prst="rect">
            <a:avLst/>
          </a:prstGeom>
          <a:noFill/>
        </p:spPr>
        <p:txBody>
          <a:bodyPr wrap="none" rtlCol="0">
            <a:spAutoFit/>
          </a:bodyPr>
          <a:lstStyle/>
          <a:p>
            <a:r>
              <a:rPr lang="en-US" sz="3200" b="1" dirty="0"/>
              <a:t>Method</a:t>
            </a:r>
          </a:p>
        </p:txBody>
      </p:sp>
      <p:sp>
        <p:nvSpPr>
          <p:cNvPr id="5" name="TextBox 4">
            <a:extLst>
              <a:ext uri="{FF2B5EF4-FFF2-40B4-BE49-F238E27FC236}">
                <a16:creationId xmlns:a16="http://schemas.microsoft.com/office/drawing/2014/main" id="{E3A2D875-6E8C-5DD3-F5F4-AB09175F0434}"/>
              </a:ext>
            </a:extLst>
          </p:cNvPr>
          <p:cNvSpPr txBox="1"/>
          <p:nvPr/>
        </p:nvSpPr>
        <p:spPr>
          <a:xfrm>
            <a:off x="1467853" y="2009274"/>
            <a:ext cx="10022305" cy="1938992"/>
          </a:xfrm>
          <a:prstGeom prst="rect">
            <a:avLst/>
          </a:prstGeom>
          <a:noFill/>
        </p:spPr>
        <p:txBody>
          <a:bodyPr wrap="square" rtlCol="0">
            <a:spAutoFit/>
          </a:bodyPr>
          <a:lstStyle/>
          <a:p>
            <a:pPr marL="285750" indent="-285750">
              <a:buFont typeface="Arial" panose="020B0604020202020204" pitchFamily="34" charset="0"/>
              <a:buChar char="•"/>
            </a:pPr>
            <a:r>
              <a:rPr lang="en-US" sz="2000" dirty="0"/>
              <a:t>I gathered data from the NFL’s website on the number of concussions recorded in the regular season and compared it to the number of concussions recorded in the Preseason and Postseason combined.</a:t>
            </a:r>
          </a:p>
          <a:p>
            <a:pPr marL="285750" indent="-285750">
              <a:buFont typeface="Arial" panose="020B0604020202020204" pitchFamily="34" charset="0"/>
              <a:buChar char="•"/>
            </a:pPr>
            <a:r>
              <a:rPr lang="en-US" sz="2000" dirty="0"/>
              <a:t>The data will be conducted from the 2015 season all the way through the 2022 season. However, I will be excluding the 2020 season due to the Preseason being cancelled due to the Covid Pandemic.</a:t>
            </a:r>
          </a:p>
        </p:txBody>
      </p:sp>
    </p:spTree>
    <p:extLst>
      <p:ext uri="{BB962C8B-B14F-4D97-AF65-F5344CB8AC3E}">
        <p14:creationId xmlns:p14="http://schemas.microsoft.com/office/powerpoint/2010/main" val="3184432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B3FBF0-DF24-E1B3-2F2E-25D889885C15}"/>
              </a:ext>
            </a:extLst>
          </p:cNvPr>
          <p:cNvSpPr txBox="1"/>
          <p:nvPr/>
        </p:nvSpPr>
        <p:spPr>
          <a:xfrm>
            <a:off x="4415589" y="1155032"/>
            <a:ext cx="2420856" cy="584775"/>
          </a:xfrm>
          <a:prstGeom prst="rect">
            <a:avLst/>
          </a:prstGeom>
          <a:noFill/>
        </p:spPr>
        <p:txBody>
          <a:bodyPr wrap="none" rtlCol="0">
            <a:spAutoFit/>
          </a:bodyPr>
          <a:lstStyle/>
          <a:p>
            <a:r>
              <a:rPr lang="en-US" sz="3200" b="1" dirty="0"/>
              <a:t>Hypothesis</a:t>
            </a:r>
          </a:p>
        </p:txBody>
      </p:sp>
      <p:sp>
        <p:nvSpPr>
          <p:cNvPr id="3" name="TextBox 2">
            <a:extLst>
              <a:ext uri="{FF2B5EF4-FFF2-40B4-BE49-F238E27FC236}">
                <a16:creationId xmlns:a16="http://schemas.microsoft.com/office/drawing/2014/main" id="{83E4F722-063F-86C4-0B49-2ACC8B568673}"/>
              </a:ext>
            </a:extLst>
          </p:cNvPr>
          <p:cNvSpPr txBox="1"/>
          <p:nvPr/>
        </p:nvSpPr>
        <p:spPr>
          <a:xfrm>
            <a:off x="1503946" y="2245440"/>
            <a:ext cx="9589169" cy="2308324"/>
          </a:xfrm>
          <a:prstGeom prst="rect">
            <a:avLst/>
          </a:prstGeom>
          <a:noFill/>
        </p:spPr>
        <p:txBody>
          <a:bodyPr wrap="square" rtlCol="0">
            <a:spAutoFit/>
          </a:bodyPr>
          <a:lstStyle/>
          <a:p>
            <a:r>
              <a:rPr lang="en-US" sz="2400" b="0" i="0" dirty="0">
                <a:solidFill>
                  <a:srgbClr val="444444"/>
                </a:solidFill>
                <a:effectLst/>
                <a:latin typeface="Poppins" pitchFamily="2" charset="77"/>
              </a:rPr>
              <a:t>H</a:t>
            </a:r>
            <a:r>
              <a:rPr lang="en-US" sz="2400" b="0" i="0" baseline="-25000" dirty="0">
                <a:solidFill>
                  <a:srgbClr val="444444"/>
                </a:solidFill>
                <a:effectLst/>
                <a:latin typeface="Poppins" pitchFamily="2" charset="77"/>
              </a:rPr>
              <a:t>0</a:t>
            </a:r>
            <a:r>
              <a:rPr lang="en-US" sz="2400" b="0" i="0" dirty="0">
                <a:solidFill>
                  <a:srgbClr val="444444"/>
                </a:solidFill>
                <a:effectLst/>
                <a:latin typeface="Poppins" pitchFamily="2" charset="77"/>
              </a:rPr>
              <a:t>: There is no difference in the total number of concussions sustained based on the season.</a:t>
            </a:r>
          </a:p>
          <a:p>
            <a:endParaRPr lang="en-US" sz="2400" dirty="0">
              <a:solidFill>
                <a:srgbClr val="444444"/>
              </a:solidFill>
              <a:latin typeface="Poppins" pitchFamily="2" charset="77"/>
            </a:endParaRPr>
          </a:p>
          <a:p>
            <a:endParaRPr lang="en-US" sz="2400" b="0" i="0" dirty="0">
              <a:solidFill>
                <a:srgbClr val="444444"/>
              </a:solidFill>
              <a:effectLst/>
              <a:latin typeface="Poppins" pitchFamily="2" charset="77"/>
            </a:endParaRPr>
          </a:p>
          <a:p>
            <a:r>
              <a:rPr lang="en-US" sz="2400" b="0" i="0" dirty="0">
                <a:solidFill>
                  <a:srgbClr val="444444"/>
                </a:solidFill>
                <a:effectLst/>
                <a:latin typeface="Poppins" pitchFamily="2" charset="77"/>
              </a:rPr>
              <a:t>H</a:t>
            </a:r>
            <a:r>
              <a:rPr lang="en-US" sz="2400" b="0" i="0" baseline="-25000" dirty="0">
                <a:solidFill>
                  <a:srgbClr val="444444"/>
                </a:solidFill>
                <a:effectLst/>
                <a:latin typeface="Poppins" pitchFamily="2" charset="77"/>
              </a:rPr>
              <a:t>a</a:t>
            </a:r>
            <a:r>
              <a:rPr lang="en-US" sz="2400" b="0" i="0" dirty="0">
                <a:solidFill>
                  <a:srgbClr val="444444"/>
                </a:solidFill>
                <a:effectLst/>
                <a:latin typeface="Poppins" pitchFamily="2" charset="77"/>
              </a:rPr>
              <a:t> : There is a significant difference in the total number of concussions sustained based on the season. </a:t>
            </a:r>
            <a:r>
              <a:rPr lang="en-US" b="0" i="0" dirty="0">
                <a:solidFill>
                  <a:srgbClr val="444444"/>
                </a:solidFill>
                <a:effectLst/>
                <a:latin typeface="Poppins" pitchFamily="2" charset="77"/>
              </a:rPr>
              <a:t>  </a:t>
            </a:r>
            <a:r>
              <a:rPr lang="en-US" b="0" i="0" baseline="-25000" dirty="0">
                <a:solidFill>
                  <a:srgbClr val="E8EAED"/>
                </a:solidFill>
                <a:effectLst/>
                <a:latin typeface="Google Sans"/>
              </a:rPr>
              <a:t>  </a:t>
            </a:r>
            <a:endParaRPr lang="en-US" dirty="0"/>
          </a:p>
        </p:txBody>
      </p:sp>
    </p:spTree>
    <p:extLst>
      <p:ext uri="{BB962C8B-B14F-4D97-AF65-F5344CB8AC3E}">
        <p14:creationId xmlns:p14="http://schemas.microsoft.com/office/powerpoint/2010/main" val="318440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BB71552-B576-FACE-ADFF-44DDB1B169C9}"/>
              </a:ext>
            </a:extLst>
          </p:cNvPr>
          <p:cNvGraphicFramePr>
            <a:graphicFrameLocks noGrp="1"/>
          </p:cNvGraphicFramePr>
          <p:nvPr>
            <p:extLst>
              <p:ext uri="{D42A27DB-BD31-4B8C-83A1-F6EECF244321}">
                <p14:modId xmlns:p14="http://schemas.microsoft.com/office/powerpoint/2010/main" val="174452311"/>
              </p:ext>
            </p:extLst>
          </p:nvPr>
        </p:nvGraphicFramePr>
        <p:xfrm>
          <a:off x="690056" y="889750"/>
          <a:ext cx="2979574" cy="3278505"/>
        </p:xfrm>
        <a:graphic>
          <a:graphicData uri="http://schemas.openxmlformats.org/drawingml/2006/table">
            <a:tbl>
              <a:tblPr>
                <a:tableStyleId>{5C22544A-7EE6-4342-B048-85BDC9FD1C3A}</a:tableStyleId>
              </a:tblPr>
              <a:tblGrid>
                <a:gridCol w="1489787">
                  <a:extLst>
                    <a:ext uri="{9D8B030D-6E8A-4147-A177-3AD203B41FA5}">
                      <a16:colId xmlns:a16="http://schemas.microsoft.com/office/drawing/2014/main" val="2286424057"/>
                    </a:ext>
                  </a:extLst>
                </a:gridCol>
                <a:gridCol w="1489787">
                  <a:extLst>
                    <a:ext uri="{9D8B030D-6E8A-4147-A177-3AD203B41FA5}">
                      <a16:colId xmlns:a16="http://schemas.microsoft.com/office/drawing/2014/main" val="1578231790"/>
                    </a:ext>
                  </a:extLst>
                </a:gridCol>
              </a:tblGrid>
              <a:tr h="143042">
                <a:tc gridSpan="2">
                  <a:txBody>
                    <a:bodyPr/>
                    <a:lstStyle/>
                    <a:p>
                      <a:pPr algn="ctr" fontAlgn="b"/>
                      <a:r>
                        <a:rPr lang="en-US" sz="1200" u="none" strike="noStrike" dirty="0">
                          <a:effectLst/>
                        </a:rPr>
                        <a:t>Pre and Post Season</a:t>
                      </a:r>
                      <a:endParaRPr lang="en-US" sz="1200" b="0" i="1" u="none" strike="noStrike" dirty="0">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3211449269"/>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37678165"/>
                  </a:ext>
                </a:extLst>
              </a:tr>
              <a:tr h="203200">
                <a:tc>
                  <a:txBody>
                    <a:bodyPr/>
                    <a:lstStyle/>
                    <a:p>
                      <a:pPr algn="l" fontAlgn="b"/>
                      <a:r>
                        <a:rPr lang="en-US" sz="1200" u="none" strike="noStrike">
                          <a:effectLst/>
                        </a:rPr>
                        <a:t>Mean</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78</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66146385"/>
                  </a:ext>
                </a:extLst>
              </a:tr>
              <a:tr h="215900">
                <a:tc>
                  <a:txBody>
                    <a:bodyPr/>
                    <a:lstStyle/>
                    <a:p>
                      <a:pPr algn="l" fontAlgn="b"/>
                      <a:r>
                        <a:rPr lang="en-US" sz="1200" u="none" strike="noStrike">
                          <a:effectLst/>
                        </a:rPr>
                        <a:t>Standard Error</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6.41055677</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87112532"/>
                  </a:ext>
                </a:extLst>
              </a:tr>
              <a:tr h="203200">
                <a:tc>
                  <a:txBody>
                    <a:bodyPr/>
                    <a:lstStyle/>
                    <a:p>
                      <a:pPr algn="l" fontAlgn="b"/>
                      <a:r>
                        <a:rPr lang="en-US" sz="1200" u="none" strike="noStrike">
                          <a:effectLst/>
                        </a:rPr>
                        <a:t>Median</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81</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68443150"/>
                  </a:ext>
                </a:extLst>
              </a:tr>
              <a:tr h="203200">
                <a:tc>
                  <a:txBody>
                    <a:bodyPr/>
                    <a:lstStyle/>
                    <a:p>
                      <a:pPr algn="l" fontAlgn="b"/>
                      <a:r>
                        <a:rPr lang="en-US" sz="1200" u="none" strike="noStrike">
                          <a:effectLst/>
                        </a:rPr>
                        <a:t>Mode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81</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92618593"/>
                  </a:ext>
                </a:extLst>
              </a:tr>
              <a:tr h="203200">
                <a:tc>
                  <a:txBody>
                    <a:bodyPr/>
                    <a:lstStyle/>
                    <a:p>
                      <a:pPr algn="l" fontAlgn="b"/>
                      <a:r>
                        <a:rPr lang="en-US" sz="1200" u="none" strike="noStrike">
                          <a:effectLst/>
                        </a:rPr>
                        <a:t>Standard Deviation</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16.960739</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39663865"/>
                  </a:ext>
                </a:extLst>
              </a:tr>
              <a:tr h="203200">
                <a:tc>
                  <a:txBody>
                    <a:bodyPr/>
                    <a:lstStyle/>
                    <a:p>
                      <a:pPr algn="l" fontAlgn="b"/>
                      <a:r>
                        <a:rPr lang="en-US" sz="1200" u="none" strike="noStrike">
                          <a:effectLst/>
                        </a:rPr>
                        <a:t>Sample Variance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287.666667</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8804007"/>
                  </a:ext>
                </a:extLst>
              </a:tr>
              <a:tr h="203200">
                <a:tc>
                  <a:txBody>
                    <a:bodyPr/>
                    <a:lstStyle/>
                    <a:p>
                      <a:pPr algn="l" fontAlgn="b"/>
                      <a:r>
                        <a:rPr lang="en-US" sz="1200" u="none" strike="noStrike">
                          <a:effectLst/>
                        </a:rPr>
                        <a:t>Kurtosis</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-0.9914518</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36071823"/>
                  </a:ext>
                </a:extLst>
              </a:tr>
              <a:tr h="203200">
                <a:tc>
                  <a:txBody>
                    <a:bodyPr/>
                    <a:lstStyle/>
                    <a:p>
                      <a:pPr algn="l" fontAlgn="b"/>
                      <a:r>
                        <a:rPr lang="en-US" sz="1200" u="none" strike="noStrike">
                          <a:effectLst/>
                        </a:rPr>
                        <a:t>Skewness</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-0.6576705</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8296382"/>
                  </a:ext>
                </a:extLst>
              </a:tr>
              <a:tr h="203200">
                <a:tc>
                  <a:txBody>
                    <a:bodyPr/>
                    <a:lstStyle/>
                    <a:p>
                      <a:pPr algn="l" fontAlgn="b"/>
                      <a:r>
                        <a:rPr lang="en-US" sz="1200" u="none" strike="noStrike">
                          <a:effectLst/>
                        </a:rPr>
                        <a:t>Range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44</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072407266"/>
                  </a:ext>
                </a:extLst>
              </a:tr>
              <a:tr h="203200">
                <a:tc>
                  <a:txBody>
                    <a:bodyPr/>
                    <a:lstStyle/>
                    <a:p>
                      <a:pPr algn="l" fontAlgn="b"/>
                      <a:r>
                        <a:rPr lang="en-US" sz="1200" u="none" strike="noStrike">
                          <a:effectLst/>
                        </a:rPr>
                        <a:t>Minimum</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53</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3202831"/>
                  </a:ext>
                </a:extLst>
              </a:tr>
              <a:tr h="203200">
                <a:tc>
                  <a:txBody>
                    <a:bodyPr/>
                    <a:lstStyle/>
                    <a:p>
                      <a:pPr algn="l" fontAlgn="b"/>
                      <a:r>
                        <a:rPr lang="en-US" sz="1200" u="none" strike="noStrike">
                          <a:effectLst/>
                        </a:rPr>
                        <a:t>Maximum</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97</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856230382"/>
                  </a:ext>
                </a:extLst>
              </a:tr>
              <a:tr h="203200">
                <a:tc>
                  <a:txBody>
                    <a:bodyPr/>
                    <a:lstStyle/>
                    <a:p>
                      <a:pPr algn="l" fontAlgn="b"/>
                      <a:r>
                        <a:rPr lang="en-US" sz="1200" u="none" strike="noStrike">
                          <a:effectLst/>
                        </a:rPr>
                        <a:t>Sum</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546</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61271699"/>
                  </a:ext>
                </a:extLst>
              </a:tr>
              <a:tr h="215900">
                <a:tc>
                  <a:txBody>
                    <a:bodyPr/>
                    <a:lstStyle/>
                    <a:p>
                      <a:pPr algn="l" fontAlgn="b"/>
                      <a:r>
                        <a:rPr lang="en-US" sz="1200" u="none" strike="noStrike">
                          <a:effectLst/>
                        </a:rPr>
                        <a:t>Count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34736315"/>
                  </a:ext>
                </a:extLst>
              </a:tr>
              <a:tr h="215900">
                <a:tc>
                  <a:txBody>
                    <a:bodyPr/>
                    <a:lstStyle/>
                    <a:p>
                      <a:pPr algn="l" fontAlgn="b"/>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dirty="0">
                          <a:effectLst/>
                        </a:rPr>
                        <a:t>1</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05497018"/>
                  </a:ext>
                </a:extLst>
              </a:tr>
            </a:tbl>
          </a:graphicData>
        </a:graphic>
      </p:graphicFrame>
      <p:graphicFrame>
        <p:nvGraphicFramePr>
          <p:cNvPr id="5" name="Table 4">
            <a:extLst>
              <a:ext uri="{FF2B5EF4-FFF2-40B4-BE49-F238E27FC236}">
                <a16:creationId xmlns:a16="http://schemas.microsoft.com/office/drawing/2014/main" id="{15E556C9-FAB4-D53E-C3DC-33C6BAC869A9}"/>
              </a:ext>
            </a:extLst>
          </p:cNvPr>
          <p:cNvGraphicFramePr>
            <a:graphicFrameLocks noGrp="1"/>
          </p:cNvGraphicFramePr>
          <p:nvPr>
            <p:extLst>
              <p:ext uri="{D42A27DB-BD31-4B8C-83A1-F6EECF244321}">
                <p14:modId xmlns:p14="http://schemas.microsoft.com/office/powerpoint/2010/main" val="700804739"/>
              </p:ext>
            </p:extLst>
          </p:nvPr>
        </p:nvGraphicFramePr>
        <p:xfrm>
          <a:off x="8522372" y="909848"/>
          <a:ext cx="2979574" cy="3289300"/>
        </p:xfrm>
        <a:graphic>
          <a:graphicData uri="http://schemas.openxmlformats.org/drawingml/2006/table">
            <a:tbl>
              <a:tblPr>
                <a:tableStyleId>{5C22544A-7EE6-4342-B048-85BDC9FD1C3A}</a:tableStyleId>
              </a:tblPr>
              <a:tblGrid>
                <a:gridCol w="1489787">
                  <a:extLst>
                    <a:ext uri="{9D8B030D-6E8A-4147-A177-3AD203B41FA5}">
                      <a16:colId xmlns:a16="http://schemas.microsoft.com/office/drawing/2014/main" val="1777059020"/>
                    </a:ext>
                  </a:extLst>
                </a:gridCol>
                <a:gridCol w="1489787">
                  <a:extLst>
                    <a:ext uri="{9D8B030D-6E8A-4147-A177-3AD203B41FA5}">
                      <a16:colId xmlns:a16="http://schemas.microsoft.com/office/drawing/2014/main" val="3012767384"/>
                    </a:ext>
                  </a:extLst>
                </a:gridCol>
              </a:tblGrid>
              <a:tr h="203200">
                <a:tc gridSpan="2">
                  <a:txBody>
                    <a:bodyPr/>
                    <a:lstStyle/>
                    <a:p>
                      <a:pPr algn="ctr" fontAlgn="b"/>
                      <a:r>
                        <a:rPr lang="en-US" sz="1200" u="none" strike="noStrike" dirty="0">
                          <a:effectLst/>
                        </a:rPr>
                        <a:t>Regular Season</a:t>
                      </a:r>
                      <a:endParaRPr lang="en-US" sz="1200" b="0" i="1" u="none" strike="noStrike" dirty="0">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2935350414"/>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68885355"/>
                  </a:ext>
                </a:extLst>
              </a:tr>
              <a:tr h="203200">
                <a:tc>
                  <a:txBody>
                    <a:bodyPr/>
                    <a:lstStyle/>
                    <a:p>
                      <a:pPr algn="l" fontAlgn="b"/>
                      <a:r>
                        <a:rPr lang="en-US" sz="1200" u="none" strike="noStrike">
                          <a:effectLst/>
                        </a:rPr>
                        <a:t>Mean</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161.428571</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36178216"/>
                  </a:ext>
                </a:extLst>
              </a:tr>
              <a:tr h="215900">
                <a:tc>
                  <a:txBody>
                    <a:bodyPr/>
                    <a:lstStyle/>
                    <a:p>
                      <a:pPr algn="l" fontAlgn="b"/>
                      <a:r>
                        <a:rPr lang="en-US" sz="1200" u="none" strike="noStrike">
                          <a:effectLst/>
                        </a:rPr>
                        <a:t>Standard Error</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9.16737783</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69525812"/>
                  </a:ext>
                </a:extLst>
              </a:tr>
              <a:tr h="203200">
                <a:tc>
                  <a:txBody>
                    <a:bodyPr/>
                    <a:lstStyle/>
                    <a:p>
                      <a:pPr algn="l" fontAlgn="b"/>
                      <a:r>
                        <a:rPr lang="en-US" sz="1200" u="none" strike="noStrike">
                          <a:effectLst/>
                        </a:rPr>
                        <a:t>Median</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161</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794742321"/>
                  </a:ext>
                </a:extLst>
              </a:tr>
              <a:tr h="203200">
                <a:tc>
                  <a:txBody>
                    <a:bodyPr/>
                    <a:lstStyle/>
                    <a:p>
                      <a:pPr algn="l" fontAlgn="b"/>
                      <a:r>
                        <a:rPr lang="en-US" sz="1200" u="none" strike="noStrike">
                          <a:effectLst/>
                        </a:rPr>
                        <a:t>Mode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135</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86711429"/>
                  </a:ext>
                </a:extLst>
              </a:tr>
              <a:tr h="203200">
                <a:tc>
                  <a:txBody>
                    <a:bodyPr/>
                    <a:lstStyle/>
                    <a:p>
                      <a:pPr algn="l" fontAlgn="b"/>
                      <a:r>
                        <a:rPr lang="en-US" sz="1200" u="none" strike="noStrike">
                          <a:effectLst/>
                        </a:rPr>
                        <a:t>Standard Deviation</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24.2546019</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15653262"/>
                  </a:ext>
                </a:extLst>
              </a:tr>
              <a:tr h="203200">
                <a:tc>
                  <a:txBody>
                    <a:bodyPr/>
                    <a:lstStyle/>
                    <a:p>
                      <a:pPr algn="l" fontAlgn="b"/>
                      <a:r>
                        <a:rPr lang="en-US" sz="1200" u="none" strike="noStrike">
                          <a:effectLst/>
                        </a:rPr>
                        <a:t>Sample Variance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588.285714</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97050527"/>
                  </a:ext>
                </a:extLst>
              </a:tr>
              <a:tr h="203200">
                <a:tc>
                  <a:txBody>
                    <a:bodyPr/>
                    <a:lstStyle/>
                    <a:p>
                      <a:pPr algn="l" fontAlgn="b"/>
                      <a:r>
                        <a:rPr lang="en-US" sz="1200" u="none" strike="noStrike">
                          <a:effectLst/>
                        </a:rPr>
                        <a:t>Kurtosis</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-1.8927973</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24621263"/>
                  </a:ext>
                </a:extLst>
              </a:tr>
              <a:tr h="203200">
                <a:tc>
                  <a:txBody>
                    <a:bodyPr/>
                    <a:lstStyle/>
                    <a:p>
                      <a:pPr algn="l" fontAlgn="b"/>
                      <a:r>
                        <a:rPr lang="en-US" sz="1200" u="none" strike="noStrike">
                          <a:effectLst/>
                        </a:rPr>
                        <a:t>Skewness</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0.19172521</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06863801"/>
                  </a:ext>
                </a:extLst>
              </a:tr>
              <a:tr h="203200">
                <a:tc>
                  <a:txBody>
                    <a:bodyPr/>
                    <a:lstStyle/>
                    <a:p>
                      <a:pPr algn="l" fontAlgn="b"/>
                      <a:r>
                        <a:rPr lang="en-US" sz="1200" u="none" strike="noStrike">
                          <a:effectLst/>
                        </a:rPr>
                        <a:t>Range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57</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08938510"/>
                  </a:ext>
                </a:extLst>
              </a:tr>
              <a:tr h="203200">
                <a:tc>
                  <a:txBody>
                    <a:bodyPr/>
                    <a:lstStyle/>
                    <a:p>
                      <a:pPr algn="l" fontAlgn="b"/>
                      <a:r>
                        <a:rPr lang="en-US" sz="1200" u="none" strike="noStrike">
                          <a:effectLst/>
                        </a:rPr>
                        <a:t>Minimum</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135</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14876048"/>
                  </a:ext>
                </a:extLst>
              </a:tr>
              <a:tr h="203200">
                <a:tc>
                  <a:txBody>
                    <a:bodyPr/>
                    <a:lstStyle/>
                    <a:p>
                      <a:pPr algn="l" fontAlgn="b"/>
                      <a:r>
                        <a:rPr lang="en-US" sz="1200" u="none" strike="noStrike">
                          <a:effectLst/>
                        </a:rPr>
                        <a:t>Maximum</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192</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889268814"/>
                  </a:ext>
                </a:extLst>
              </a:tr>
              <a:tr h="203200">
                <a:tc>
                  <a:txBody>
                    <a:bodyPr/>
                    <a:lstStyle/>
                    <a:p>
                      <a:pPr algn="l" fontAlgn="b"/>
                      <a:r>
                        <a:rPr lang="en-US" sz="1200" u="none" strike="noStrike">
                          <a:effectLst/>
                        </a:rPr>
                        <a:t>Sum</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1130</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080846262"/>
                  </a:ext>
                </a:extLst>
              </a:tr>
              <a:tr h="215900">
                <a:tc>
                  <a:txBody>
                    <a:bodyPr/>
                    <a:lstStyle/>
                    <a:p>
                      <a:pPr algn="l" fontAlgn="b"/>
                      <a:r>
                        <a:rPr lang="en-US" sz="1200" u="none" strike="noStrike">
                          <a:effectLst/>
                        </a:rPr>
                        <a:t>Count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01075762"/>
                  </a:ext>
                </a:extLst>
              </a:tr>
              <a:tr h="215900">
                <a:tc>
                  <a:txBody>
                    <a:bodyPr/>
                    <a:lstStyle/>
                    <a:p>
                      <a:pPr algn="l" fontAlgn="b"/>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dirty="0">
                          <a:effectLst/>
                        </a:rPr>
                        <a:t>1</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39862170"/>
                  </a:ext>
                </a:extLst>
              </a:tr>
            </a:tbl>
          </a:graphicData>
        </a:graphic>
      </p:graphicFrame>
      <p:graphicFrame>
        <p:nvGraphicFramePr>
          <p:cNvPr id="9" name="Table 8">
            <a:extLst>
              <a:ext uri="{FF2B5EF4-FFF2-40B4-BE49-F238E27FC236}">
                <a16:creationId xmlns:a16="http://schemas.microsoft.com/office/drawing/2014/main" id="{A4A175A3-C88D-3D5A-955F-7582D2AD73BA}"/>
              </a:ext>
            </a:extLst>
          </p:cNvPr>
          <p:cNvGraphicFramePr>
            <a:graphicFrameLocks noGrp="1"/>
          </p:cNvGraphicFramePr>
          <p:nvPr>
            <p:extLst>
              <p:ext uri="{D42A27DB-BD31-4B8C-83A1-F6EECF244321}">
                <p14:modId xmlns:p14="http://schemas.microsoft.com/office/powerpoint/2010/main" val="282202096"/>
              </p:ext>
            </p:extLst>
          </p:nvPr>
        </p:nvGraphicFramePr>
        <p:xfrm>
          <a:off x="4162927" y="889750"/>
          <a:ext cx="3621111" cy="3828602"/>
        </p:xfrm>
        <a:graphic>
          <a:graphicData uri="http://schemas.openxmlformats.org/drawingml/2006/table">
            <a:tbl>
              <a:tblPr>
                <a:tableStyleId>{5C22544A-7EE6-4342-B048-85BDC9FD1C3A}</a:tableStyleId>
              </a:tblPr>
              <a:tblGrid>
                <a:gridCol w="1207037">
                  <a:extLst>
                    <a:ext uri="{9D8B030D-6E8A-4147-A177-3AD203B41FA5}">
                      <a16:colId xmlns:a16="http://schemas.microsoft.com/office/drawing/2014/main" val="2989741631"/>
                    </a:ext>
                  </a:extLst>
                </a:gridCol>
                <a:gridCol w="1207037">
                  <a:extLst>
                    <a:ext uri="{9D8B030D-6E8A-4147-A177-3AD203B41FA5}">
                      <a16:colId xmlns:a16="http://schemas.microsoft.com/office/drawing/2014/main" val="3635517548"/>
                    </a:ext>
                  </a:extLst>
                </a:gridCol>
                <a:gridCol w="1207037">
                  <a:extLst>
                    <a:ext uri="{9D8B030D-6E8A-4147-A177-3AD203B41FA5}">
                      <a16:colId xmlns:a16="http://schemas.microsoft.com/office/drawing/2014/main" val="4073607191"/>
                    </a:ext>
                  </a:extLst>
                </a:gridCol>
              </a:tblGrid>
              <a:tr h="182986">
                <a:tc gridSpan="3">
                  <a:txBody>
                    <a:bodyPr/>
                    <a:lstStyle/>
                    <a:p>
                      <a:pPr algn="l" fontAlgn="b"/>
                      <a:r>
                        <a:rPr lang="en-US" sz="1100" u="none" strike="noStrike">
                          <a:effectLst/>
                        </a:rPr>
                        <a:t>t-Test: Paired Two Sample for Means</a:t>
                      </a:r>
                      <a:endParaRPr lang="en-US" sz="1100" b="0" i="0" u="none" strike="noStrike">
                        <a:solidFill>
                          <a:srgbClr val="000000"/>
                        </a:solidFill>
                        <a:effectLst/>
                        <a:latin typeface="Calibri" panose="020F0502020204030204" pitchFamily="34" charset="0"/>
                      </a:endParaRPr>
                    </a:p>
                  </a:txBody>
                  <a:tcPr marL="8577" marR="8577" marT="8577"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19959710"/>
                  </a:ext>
                </a:extLst>
              </a:tr>
              <a:tr h="194423">
                <a:tc>
                  <a:txBody>
                    <a:bodyPr/>
                    <a:lstStyle/>
                    <a:p>
                      <a:pPr algn="l" fontAlgn="b"/>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510707359"/>
                  </a:ext>
                </a:extLst>
              </a:tr>
              <a:tr h="182986">
                <a:tc>
                  <a:txBody>
                    <a:bodyPr/>
                    <a:lstStyle/>
                    <a:p>
                      <a:pPr algn="ctr" fontAlgn="b"/>
                      <a:r>
                        <a:rPr lang="en-US" sz="1100" u="none" strike="noStrike">
                          <a:effectLst/>
                        </a:rPr>
                        <a:t> </a:t>
                      </a:r>
                      <a:endParaRPr lang="en-US" sz="1100" b="0" i="1" u="none" strike="noStrike">
                        <a:solidFill>
                          <a:srgbClr val="000000"/>
                        </a:solidFill>
                        <a:effectLst/>
                        <a:latin typeface="Calibri" panose="020F0502020204030204" pitchFamily="34" charset="0"/>
                      </a:endParaRPr>
                    </a:p>
                  </a:txBody>
                  <a:tcPr marL="8577" marR="8577" marT="8577" marB="0" anchor="b"/>
                </a:tc>
                <a:tc>
                  <a:txBody>
                    <a:bodyPr/>
                    <a:lstStyle/>
                    <a:p>
                      <a:pPr algn="ctr" fontAlgn="b"/>
                      <a:r>
                        <a:rPr lang="en-US" sz="1100" u="none" strike="noStrike">
                          <a:effectLst/>
                        </a:rPr>
                        <a:t>Pre and Post</a:t>
                      </a:r>
                      <a:endParaRPr lang="en-US" sz="1100" b="0" i="1" u="none" strike="noStrike">
                        <a:solidFill>
                          <a:srgbClr val="000000"/>
                        </a:solidFill>
                        <a:effectLst/>
                        <a:latin typeface="Calibri" panose="020F0502020204030204" pitchFamily="34" charset="0"/>
                      </a:endParaRPr>
                    </a:p>
                  </a:txBody>
                  <a:tcPr marL="8577" marR="8577" marT="8577" marB="0" anchor="b"/>
                </a:tc>
                <a:tc>
                  <a:txBody>
                    <a:bodyPr/>
                    <a:lstStyle/>
                    <a:p>
                      <a:pPr algn="ctr" fontAlgn="b"/>
                      <a:r>
                        <a:rPr lang="en-US" sz="1100" u="none" strike="noStrike">
                          <a:effectLst/>
                        </a:rPr>
                        <a:t>Reg</a:t>
                      </a:r>
                      <a:endParaRPr lang="en-US" sz="1100" b="0" i="1"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3792575331"/>
                  </a:ext>
                </a:extLst>
              </a:tr>
              <a:tr h="182986">
                <a:tc>
                  <a:txBody>
                    <a:bodyPr/>
                    <a:lstStyle/>
                    <a:p>
                      <a:pPr algn="l" fontAlgn="b"/>
                      <a:r>
                        <a:rPr lang="en-US" sz="1100" u="none" strike="noStrike">
                          <a:effectLst/>
                        </a:rPr>
                        <a:t>Mean</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a:effectLst/>
                        </a:rPr>
                        <a:t>78</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a:effectLst/>
                        </a:rPr>
                        <a:t>161.428571</a:t>
                      </a:r>
                      <a:endParaRPr lang="en-US" sz="1100" b="0" i="0"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2649638014"/>
                  </a:ext>
                </a:extLst>
              </a:tr>
              <a:tr h="182986">
                <a:tc>
                  <a:txBody>
                    <a:bodyPr/>
                    <a:lstStyle/>
                    <a:p>
                      <a:pPr algn="l" fontAlgn="b"/>
                      <a:r>
                        <a:rPr lang="en-US" sz="1100" u="none" strike="noStrike">
                          <a:effectLst/>
                        </a:rPr>
                        <a:t>Variance</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a:effectLst/>
                        </a:rPr>
                        <a:t>287.666667</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a:effectLst/>
                        </a:rPr>
                        <a:t>588.285714</a:t>
                      </a:r>
                      <a:endParaRPr lang="en-US" sz="1100" b="0" i="0"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2602479255"/>
                  </a:ext>
                </a:extLst>
              </a:tr>
              <a:tr h="337953">
                <a:tc>
                  <a:txBody>
                    <a:bodyPr/>
                    <a:lstStyle/>
                    <a:p>
                      <a:pPr algn="l" fontAlgn="b"/>
                      <a:r>
                        <a:rPr lang="en-US" sz="1100" u="none" strike="noStrike">
                          <a:effectLst/>
                        </a:rPr>
                        <a:t>Observations</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415404760"/>
                  </a:ext>
                </a:extLst>
              </a:tr>
              <a:tr h="337953">
                <a:tc>
                  <a:txBody>
                    <a:bodyPr/>
                    <a:lstStyle/>
                    <a:p>
                      <a:pPr algn="l" fontAlgn="b"/>
                      <a:r>
                        <a:rPr lang="en-US" sz="1100" u="none" strike="noStrike">
                          <a:effectLst/>
                        </a:rPr>
                        <a:t>Pearson Correlation</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a:effectLst/>
                        </a:rPr>
                        <a:t>0.61906063</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1372918777"/>
                  </a:ext>
                </a:extLst>
              </a:tr>
              <a:tr h="502641">
                <a:tc>
                  <a:txBody>
                    <a:bodyPr/>
                    <a:lstStyle/>
                    <a:p>
                      <a:pPr algn="l" fontAlgn="b"/>
                      <a:r>
                        <a:rPr lang="en-US" sz="1100" u="none" strike="noStrike">
                          <a:effectLst/>
                        </a:rPr>
                        <a:t>Hypothesized Mean Difference</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a:effectLst/>
                        </a:rPr>
                        <a:t>0</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408861254"/>
                  </a:ext>
                </a:extLst>
              </a:tr>
              <a:tr h="182986">
                <a:tc>
                  <a:txBody>
                    <a:bodyPr/>
                    <a:lstStyle/>
                    <a:p>
                      <a:pPr algn="l" fontAlgn="b"/>
                      <a:r>
                        <a:rPr lang="en-US" sz="1100" u="none" strike="noStrike">
                          <a:effectLst/>
                        </a:rPr>
                        <a:t>df</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9692532"/>
                  </a:ext>
                </a:extLst>
              </a:tr>
              <a:tr h="182986">
                <a:tc>
                  <a:txBody>
                    <a:bodyPr/>
                    <a:lstStyle/>
                    <a:p>
                      <a:pPr algn="l" fontAlgn="b"/>
                      <a:r>
                        <a:rPr lang="en-US" sz="1100" u="none" strike="noStrike">
                          <a:effectLst/>
                        </a:rPr>
                        <a:t>t Stat</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dirty="0">
                          <a:effectLst/>
                          <a:highlight>
                            <a:srgbClr val="FFFF00"/>
                          </a:highlight>
                        </a:rPr>
                        <a:t>-11.528062</a:t>
                      </a:r>
                      <a:endParaRPr lang="en-US" sz="1100" b="0" i="0" u="none" strike="noStrike" dirty="0">
                        <a:solidFill>
                          <a:srgbClr val="000000"/>
                        </a:solidFill>
                        <a:effectLst/>
                        <a:highlight>
                          <a:srgbClr val="FFFF00"/>
                        </a:highlight>
                        <a:latin typeface="Calibri" panose="020F0502020204030204" pitchFamily="34" charset="0"/>
                      </a:endParaRPr>
                    </a:p>
                  </a:txBody>
                  <a:tcPr marL="8577" marR="8577" marT="8577"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717268578"/>
                  </a:ext>
                </a:extLst>
              </a:tr>
              <a:tr h="337953">
                <a:tc>
                  <a:txBody>
                    <a:bodyPr/>
                    <a:lstStyle/>
                    <a:p>
                      <a:pPr algn="l" fontAlgn="b"/>
                      <a:r>
                        <a:rPr lang="en-US" sz="1100" u="none" strike="noStrike">
                          <a:effectLst/>
                        </a:rPr>
                        <a:t>P(T&lt;=t) one-tail</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a:effectLst/>
                        </a:rPr>
                        <a:t>1.2805E-05</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2928021181"/>
                  </a:ext>
                </a:extLst>
              </a:tr>
              <a:tr h="337953">
                <a:tc>
                  <a:txBody>
                    <a:bodyPr/>
                    <a:lstStyle/>
                    <a:p>
                      <a:pPr algn="l" fontAlgn="b"/>
                      <a:r>
                        <a:rPr lang="en-US" sz="1100" u="none" strike="noStrike">
                          <a:effectLst/>
                        </a:rPr>
                        <a:t>t Critical one-tail</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a:effectLst/>
                        </a:rPr>
                        <a:t>1.94318028</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2176821244"/>
                  </a:ext>
                </a:extLst>
              </a:tr>
              <a:tr h="337953">
                <a:tc>
                  <a:txBody>
                    <a:bodyPr/>
                    <a:lstStyle/>
                    <a:p>
                      <a:pPr algn="l" fontAlgn="b"/>
                      <a:r>
                        <a:rPr lang="en-US" sz="1100" u="none" strike="noStrike">
                          <a:effectLst/>
                        </a:rPr>
                        <a:t>P(T&lt;=t) two-tail</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dirty="0">
                          <a:effectLst/>
                          <a:highlight>
                            <a:srgbClr val="FFFF00"/>
                          </a:highlight>
                        </a:rPr>
                        <a:t>2.5609E-05</a:t>
                      </a:r>
                      <a:endParaRPr lang="en-US" sz="1100" b="0" i="0" u="none" strike="noStrike" dirty="0">
                        <a:solidFill>
                          <a:srgbClr val="000000"/>
                        </a:solidFill>
                        <a:effectLst/>
                        <a:highlight>
                          <a:srgbClr val="FFFF00"/>
                        </a:highlight>
                        <a:latin typeface="Calibri" panose="020F0502020204030204" pitchFamily="34" charset="0"/>
                      </a:endParaRPr>
                    </a:p>
                  </a:txBody>
                  <a:tcPr marL="8577" marR="8577" marT="8577"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127965835"/>
                  </a:ext>
                </a:extLst>
              </a:tr>
              <a:tr h="337953">
                <a:tc>
                  <a:txBody>
                    <a:bodyPr/>
                    <a:lstStyle/>
                    <a:p>
                      <a:pPr algn="l" fontAlgn="b"/>
                      <a:r>
                        <a:rPr lang="en-US" sz="1100" u="none" strike="noStrike">
                          <a:effectLst/>
                        </a:rPr>
                        <a:t>t Critical two-tail</a:t>
                      </a:r>
                      <a:endParaRPr lang="en-US" sz="1100" b="0" i="0" u="none" strike="noStrike">
                        <a:solidFill>
                          <a:srgbClr val="000000"/>
                        </a:solidFill>
                        <a:effectLst/>
                        <a:latin typeface="Calibri" panose="020F0502020204030204" pitchFamily="34" charset="0"/>
                      </a:endParaRPr>
                    </a:p>
                  </a:txBody>
                  <a:tcPr marL="8577" marR="8577" marT="8577" marB="0" anchor="b"/>
                </a:tc>
                <a:tc>
                  <a:txBody>
                    <a:bodyPr/>
                    <a:lstStyle/>
                    <a:p>
                      <a:pPr algn="r" fontAlgn="b"/>
                      <a:r>
                        <a:rPr lang="en-US" sz="1100" u="none" strike="noStrike" dirty="0">
                          <a:effectLst/>
                          <a:highlight>
                            <a:srgbClr val="FFFF00"/>
                          </a:highlight>
                        </a:rPr>
                        <a:t>2.44691185</a:t>
                      </a:r>
                      <a:endParaRPr lang="en-US" sz="1100" b="0" i="0" u="none" strike="noStrike" dirty="0">
                        <a:solidFill>
                          <a:srgbClr val="000000"/>
                        </a:solidFill>
                        <a:effectLst/>
                        <a:highlight>
                          <a:srgbClr val="FFFF00"/>
                        </a:highlight>
                        <a:latin typeface="Calibri" panose="020F0502020204030204" pitchFamily="34" charset="0"/>
                      </a:endParaRPr>
                    </a:p>
                  </a:txBody>
                  <a:tcPr marL="8577" marR="8577" marT="8577" marB="0" anchor="b"/>
                </a:tc>
                <a:tc>
                  <a:txBody>
                    <a:bodyPr/>
                    <a:lstStyle/>
                    <a:p>
                      <a:pPr algn="l" fontAlgn="b"/>
                      <a:r>
                        <a:rPr lang="en-US" sz="1100" u="none" strike="noStrike" dirty="0">
                          <a:effectLst/>
                        </a:rPr>
                        <a:t> </a:t>
                      </a:r>
                      <a:endParaRPr lang="en-US" sz="1100" b="0" i="0" u="none" strike="noStrike" dirty="0">
                        <a:solidFill>
                          <a:srgbClr val="000000"/>
                        </a:solidFill>
                        <a:effectLst/>
                        <a:latin typeface="Calibri" panose="020F0502020204030204" pitchFamily="34" charset="0"/>
                      </a:endParaRPr>
                    </a:p>
                  </a:txBody>
                  <a:tcPr marL="8577" marR="8577" marT="8577" marB="0" anchor="b"/>
                </a:tc>
                <a:extLst>
                  <a:ext uri="{0D108BD9-81ED-4DB2-BD59-A6C34878D82A}">
                    <a16:rowId xmlns:a16="http://schemas.microsoft.com/office/drawing/2014/main" val="727149710"/>
                  </a:ext>
                </a:extLst>
              </a:tr>
            </a:tbl>
          </a:graphicData>
        </a:graphic>
      </p:graphicFrame>
      <p:sp>
        <p:nvSpPr>
          <p:cNvPr id="10" name="TextBox 9">
            <a:extLst>
              <a:ext uri="{FF2B5EF4-FFF2-40B4-BE49-F238E27FC236}">
                <a16:creationId xmlns:a16="http://schemas.microsoft.com/office/drawing/2014/main" id="{A9999AB9-5A30-1D62-7804-F31F00AD74F8}"/>
              </a:ext>
            </a:extLst>
          </p:cNvPr>
          <p:cNvSpPr txBox="1"/>
          <p:nvPr/>
        </p:nvSpPr>
        <p:spPr>
          <a:xfrm>
            <a:off x="1852863" y="5329989"/>
            <a:ext cx="7595221" cy="369332"/>
          </a:xfrm>
          <a:prstGeom prst="rect">
            <a:avLst/>
          </a:prstGeom>
          <a:noFill/>
        </p:spPr>
        <p:txBody>
          <a:bodyPr wrap="none" rtlCol="0">
            <a:spAutoFit/>
          </a:bodyPr>
          <a:lstStyle/>
          <a:p>
            <a:pPr marL="285750" indent="-285750">
              <a:buFont typeface="Arial" panose="020B0604020202020204" pitchFamily="34" charset="0"/>
              <a:buChar char="•"/>
            </a:pPr>
            <a:r>
              <a:rPr lang="en-US" dirty="0"/>
              <a:t>T stat&gt;T crit &amp; P value &lt; 0.05; therefore, we reject the null hypothesis</a:t>
            </a:r>
          </a:p>
        </p:txBody>
      </p:sp>
      <p:sp>
        <p:nvSpPr>
          <p:cNvPr id="11" name="TextBox 10">
            <a:extLst>
              <a:ext uri="{FF2B5EF4-FFF2-40B4-BE49-F238E27FC236}">
                <a16:creationId xmlns:a16="http://schemas.microsoft.com/office/drawing/2014/main" id="{6A7A4598-D6FA-907A-5E23-38DF976B6721}"/>
              </a:ext>
            </a:extLst>
          </p:cNvPr>
          <p:cNvSpPr txBox="1"/>
          <p:nvPr/>
        </p:nvSpPr>
        <p:spPr>
          <a:xfrm>
            <a:off x="1696453" y="4908884"/>
            <a:ext cx="888769" cy="369332"/>
          </a:xfrm>
          <a:prstGeom prst="rect">
            <a:avLst/>
          </a:prstGeom>
          <a:noFill/>
        </p:spPr>
        <p:txBody>
          <a:bodyPr wrap="none" rtlCol="0">
            <a:spAutoFit/>
          </a:bodyPr>
          <a:lstStyle/>
          <a:p>
            <a:r>
              <a:rPr lang="en-US" dirty="0"/>
              <a:t>Result:</a:t>
            </a:r>
          </a:p>
        </p:txBody>
      </p:sp>
    </p:spTree>
    <p:extLst>
      <p:ext uri="{BB962C8B-B14F-4D97-AF65-F5344CB8AC3E}">
        <p14:creationId xmlns:p14="http://schemas.microsoft.com/office/powerpoint/2010/main" val="1938773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6535A037-063C-D806-D96F-2885578934D9}"/>
              </a:ext>
            </a:extLst>
          </p:cNvPr>
          <p:cNvGraphicFramePr>
            <a:graphicFrameLocks/>
          </p:cNvGraphicFramePr>
          <p:nvPr>
            <p:extLst>
              <p:ext uri="{D42A27DB-BD31-4B8C-83A1-F6EECF244321}">
                <p14:modId xmlns:p14="http://schemas.microsoft.com/office/powerpoint/2010/main" val="1319455701"/>
              </p:ext>
            </p:extLst>
          </p:nvPr>
        </p:nvGraphicFramePr>
        <p:xfrm>
          <a:off x="1564105" y="994974"/>
          <a:ext cx="8698832" cy="45960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991707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C430FB9D-4894-27D2-8957-91F93D3A53F1}"/>
              </a:ext>
            </a:extLst>
          </p:cNvPr>
          <p:cNvGraphicFramePr>
            <a:graphicFrameLocks/>
          </p:cNvGraphicFramePr>
          <p:nvPr>
            <p:extLst>
              <p:ext uri="{D42A27DB-BD31-4B8C-83A1-F6EECF244321}">
                <p14:modId xmlns:p14="http://schemas.microsoft.com/office/powerpoint/2010/main" val="2252042832"/>
              </p:ext>
            </p:extLst>
          </p:nvPr>
        </p:nvGraphicFramePr>
        <p:xfrm>
          <a:off x="1792705" y="1094874"/>
          <a:ext cx="8614611" cy="3946358"/>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95DDE5B5-6C6F-30B6-02F6-7E262912DE32}"/>
              </a:ext>
            </a:extLst>
          </p:cNvPr>
          <p:cNvSpPr txBox="1"/>
          <p:nvPr/>
        </p:nvSpPr>
        <p:spPr>
          <a:xfrm>
            <a:off x="1251284" y="5690937"/>
            <a:ext cx="9567043" cy="369332"/>
          </a:xfrm>
          <a:prstGeom prst="rect">
            <a:avLst/>
          </a:prstGeom>
          <a:noFill/>
        </p:spPr>
        <p:txBody>
          <a:bodyPr wrap="none" rtlCol="0">
            <a:spAutoFit/>
          </a:bodyPr>
          <a:lstStyle/>
          <a:p>
            <a:r>
              <a:rPr lang="en-US" dirty="0"/>
              <a:t>(2015: 289); (2016: 255);  (2017: 284); (2018: 216); (2019: 226); (2021: 192); (2022: 214)  </a:t>
            </a:r>
          </a:p>
        </p:txBody>
      </p:sp>
    </p:spTree>
    <p:extLst>
      <p:ext uri="{BB962C8B-B14F-4D97-AF65-F5344CB8AC3E}">
        <p14:creationId xmlns:p14="http://schemas.microsoft.com/office/powerpoint/2010/main" val="15931588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DBE10513-04AC-C264-3504-B684D9983821}"/>
              </a:ext>
            </a:extLst>
          </p:cNvPr>
          <p:cNvGraphicFramePr>
            <a:graphicFrameLocks/>
          </p:cNvGraphicFramePr>
          <p:nvPr>
            <p:extLst>
              <p:ext uri="{D42A27DB-BD31-4B8C-83A1-F6EECF244321}">
                <p14:modId xmlns:p14="http://schemas.microsoft.com/office/powerpoint/2010/main" val="1015747054"/>
              </p:ext>
            </p:extLst>
          </p:nvPr>
        </p:nvGraphicFramePr>
        <p:xfrm>
          <a:off x="1540042" y="890337"/>
          <a:ext cx="9324474" cy="39102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58766982"/>
      </p:ext>
    </p:extLst>
  </p:cSld>
  <p:clrMapOvr>
    <a:masterClrMapping/>
  </p:clrMapOvr>
</p:sld>
</file>

<file path=ppt/theme/theme1.xml><?xml version="1.0" encoding="utf-8"?>
<a:theme xmlns:a="http://schemas.openxmlformats.org/drawingml/2006/main" name="ArchVTI">
  <a:themeElements>
    <a:clrScheme name="AnalogousFromRegularSeedLeftStep">
      <a:dk1>
        <a:srgbClr val="000000"/>
      </a:dk1>
      <a:lt1>
        <a:srgbClr val="FFFFFF"/>
      </a:lt1>
      <a:dk2>
        <a:srgbClr val="253C22"/>
      </a:dk2>
      <a:lt2>
        <a:srgbClr val="E8E6E2"/>
      </a:lt2>
      <a:accent1>
        <a:srgbClr val="4D7EC3"/>
      </a:accent1>
      <a:accent2>
        <a:srgbClr val="3B9DB1"/>
      </a:accent2>
      <a:accent3>
        <a:srgbClr val="47B499"/>
      </a:accent3>
      <a:accent4>
        <a:srgbClr val="3BB163"/>
      </a:accent4>
      <a:accent5>
        <a:srgbClr val="50B647"/>
      </a:accent5>
      <a:accent6>
        <a:srgbClr val="76B13B"/>
      </a:accent6>
      <a:hlink>
        <a:srgbClr val="A87A38"/>
      </a:hlink>
      <a:folHlink>
        <a:srgbClr val="7F7F7F"/>
      </a:folHlink>
    </a:clrScheme>
    <a:fontScheme name="Custom 16">
      <a:majorFont>
        <a:latin typeface="Footlight MT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VTI" id="{23FE938F-4DF0-4C94-8546-C2AC6D26660D}" vid="{62E62DA1-385F-4EE3-8841-58A87FAE20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3EB5A9E-FDDD-C949-969C-A825E5D2A1BF}">
  <we:reference id="22ff87a5-132f-4d52-9e97-94d888e4dd91" version="3.6.0.0" store="EXCatalog" storeType="EXCatalog"/>
  <we:alternateReferences>
    <we:reference id="WA104380050" version="3.6.0.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253</TotalTime>
  <Words>824</Words>
  <Application>Microsoft Macintosh PowerPoint</Application>
  <PresentationFormat>Widescreen</PresentationFormat>
  <Paragraphs>134</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Avenir Next LT Pro</vt:lpstr>
      <vt:lpstr>Calibri</vt:lpstr>
      <vt:lpstr>Footlight MT Light</vt:lpstr>
      <vt:lpstr>Google Sans</vt:lpstr>
      <vt:lpstr>Poppins</vt:lpstr>
      <vt:lpstr>ArchVTI</vt:lpstr>
      <vt:lpstr>Concussions in the NFL</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Concussions in the NFL</dc:title>
  <dc:creator>Selway, Carter Timothy Sr.</dc:creator>
  <cp:lastModifiedBy>Selway, Carter Timothy Sr.</cp:lastModifiedBy>
  <cp:revision>10</cp:revision>
  <dcterms:created xsi:type="dcterms:W3CDTF">2023-11-16T23:35:51Z</dcterms:created>
  <dcterms:modified xsi:type="dcterms:W3CDTF">2023-11-17T04:09:01Z</dcterms:modified>
</cp:coreProperties>
</file>

<file path=docProps/thumbnail.jpeg>
</file>